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88" r:id="rId2"/>
    <p:sldId id="256" r:id="rId3"/>
    <p:sldId id="258" r:id="rId4"/>
    <p:sldId id="259" r:id="rId5"/>
    <p:sldId id="261" r:id="rId6"/>
    <p:sldId id="262" r:id="rId7"/>
    <p:sldId id="264" r:id="rId8"/>
    <p:sldId id="265" r:id="rId9"/>
    <p:sldId id="289" r:id="rId10"/>
    <p:sldId id="290" r:id="rId11"/>
    <p:sldId id="291" r:id="rId12"/>
    <p:sldId id="292" r:id="rId13"/>
    <p:sldId id="284" r:id="rId14"/>
    <p:sldId id="285" r:id="rId15"/>
    <p:sldId id="286" r:id="rId16"/>
    <p:sldId id="263" r:id="rId17"/>
    <p:sldId id="266" r:id="rId18"/>
    <p:sldId id="267" r:id="rId19"/>
    <p:sldId id="268" r:id="rId20"/>
    <p:sldId id="269" r:id="rId21"/>
    <p:sldId id="270" r:id="rId22"/>
    <p:sldId id="271" r:id="rId23"/>
    <p:sldId id="273" r:id="rId24"/>
    <p:sldId id="274" r:id="rId25"/>
    <p:sldId id="275" r:id="rId26"/>
    <p:sldId id="276" r:id="rId27"/>
    <p:sldId id="277" r:id="rId28"/>
    <p:sldId id="278" r:id="rId29"/>
    <p:sldId id="279" r:id="rId30"/>
    <p:sldId id="280" r:id="rId31"/>
    <p:sldId id="287"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771CF-B6A2-4BD2-ADDD-421C800F69A7}" type="datetimeFigureOut">
              <a:rPr lang="en-CA" smtClean="0"/>
              <a:pPr/>
              <a:t>22/11/2011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C3E3E-DF36-4709-8068-A7E720AA3868}"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32</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5BC3E3E-DF36-4709-8068-A7E720AA3868}"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FC0797C-524F-41BA-97F8-02451DB402B7}" type="datetimeFigureOut">
              <a:rPr lang="en-CA" smtClean="0"/>
              <a:pPr/>
              <a:t>22/11/2011</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AB801698-B7E1-4049-A4E6-9EFAC895C473}" type="slidenum">
              <a:rPr lang="en-CA" smtClean="0"/>
              <a:pPr/>
              <a:t>‹#›</a:t>
            </a:fld>
            <a:endParaRPr lang="en-CA"/>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797C-524F-41BA-97F8-02451DB402B7}" type="datetimeFigureOut">
              <a:rPr lang="en-CA" smtClean="0"/>
              <a:pPr/>
              <a:t>22/11/2011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801698-B7E1-4049-A4E6-9EFAC895C47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797C-524F-41BA-97F8-02451DB402B7}" type="datetimeFigureOut">
              <a:rPr lang="en-CA" smtClean="0"/>
              <a:pPr/>
              <a:t>22/11/2011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801698-B7E1-4049-A4E6-9EFAC895C47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797C-524F-41BA-97F8-02451DB402B7}" type="datetimeFigureOut">
              <a:rPr lang="en-CA" smtClean="0"/>
              <a:pPr/>
              <a:t>22/11/2011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801698-B7E1-4049-A4E6-9EFAC895C47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C0797C-524F-41BA-97F8-02451DB402B7}" type="datetimeFigureOut">
              <a:rPr lang="en-CA" smtClean="0"/>
              <a:pPr/>
              <a:t>22/11/2011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24800" y="6416675"/>
            <a:ext cx="762000" cy="365125"/>
          </a:xfrm>
        </p:spPr>
        <p:txBody>
          <a:bodyPr/>
          <a:lstStyle/>
          <a:p>
            <a:fld id="{AB801698-B7E1-4049-A4E6-9EFAC895C473}"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C0797C-524F-41BA-97F8-02451DB402B7}" type="datetimeFigureOut">
              <a:rPr lang="en-CA" smtClean="0"/>
              <a:pPr/>
              <a:t>22/11/2011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801698-B7E1-4049-A4E6-9EFAC895C47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C0797C-524F-41BA-97F8-02451DB402B7}" type="datetimeFigureOut">
              <a:rPr lang="en-CA" smtClean="0"/>
              <a:pPr/>
              <a:t>22/11/2011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B801698-B7E1-4049-A4E6-9EFAC895C47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C0797C-524F-41BA-97F8-02451DB402B7}" type="datetimeFigureOut">
              <a:rPr lang="en-CA" smtClean="0"/>
              <a:pPr/>
              <a:t>22/11/2011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B801698-B7E1-4049-A4E6-9EFAC895C47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0797C-524F-41BA-97F8-02451DB402B7}" type="datetimeFigureOut">
              <a:rPr lang="en-CA" smtClean="0"/>
              <a:pPr/>
              <a:t>22/11/2011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B801698-B7E1-4049-A4E6-9EFAC895C47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C0797C-524F-41BA-97F8-02451DB402B7}" type="datetimeFigureOut">
              <a:rPr lang="en-CA" smtClean="0"/>
              <a:pPr/>
              <a:t>22/11/2011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801698-B7E1-4049-A4E6-9EFAC895C47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C0797C-524F-41BA-97F8-02451DB402B7}" type="datetimeFigureOut">
              <a:rPr lang="en-CA" smtClean="0"/>
              <a:pPr/>
              <a:t>22/11/2011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801698-B7E1-4049-A4E6-9EFAC895C47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FC0797C-524F-41BA-97F8-02451DB402B7}" type="datetimeFigureOut">
              <a:rPr lang="en-CA" smtClean="0"/>
              <a:pPr/>
              <a:t>22/11/2011</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B801698-B7E1-4049-A4E6-9EFAC895C473}"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CA" sz="5400" dirty="0" smtClean="0">
                <a:solidFill>
                  <a:srgbClr val="FFC000"/>
                </a:solidFill>
              </a:rPr>
              <a:t>Criminal Record Check</a:t>
            </a:r>
            <a:endParaRPr lang="en-CA" sz="5400" dirty="0">
              <a:solidFill>
                <a:srgbClr val="FFC000"/>
              </a:solidFill>
            </a:endParaRPr>
          </a:p>
        </p:txBody>
      </p:sp>
      <p:sp>
        <p:nvSpPr>
          <p:cNvPr id="4" name="Content Placeholder 3"/>
          <p:cNvSpPr>
            <a:spLocks noGrp="1"/>
          </p:cNvSpPr>
          <p:nvPr>
            <p:ph idx="1"/>
          </p:nvPr>
        </p:nvSpPr>
        <p:spPr/>
        <p:txBody>
          <a:bodyPr>
            <a:normAutofit/>
          </a:bodyPr>
          <a:lstStyle/>
          <a:p>
            <a:endParaRPr lang="en-CA" dirty="0"/>
          </a:p>
          <a:p>
            <a:r>
              <a:rPr lang="en-CA" sz="4300" dirty="0">
                <a:solidFill>
                  <a:schemeClr val="bg1"/>
                </a:solidFill>
                <a:latin typeface="Arial Black" pitchFamily="34" charset="0"/>
              </a:rPr>
              <a:t>All volunteers are required to have their own criminal record checks done, for any position involving work with children or youth.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7200" dirty="0" smtClean="0">
                <a:solidFill>
                  <a:srgbClr val="FFC000"/>
                </a:solidFill>
              </a:rPr>
              <a:t>Two Adult Rule</a:t>
            </a:r>
            <a:endParaRPr lang="en-CA" sz="7200" dirty="0">
              <a:solidFill>
                <a:srgbClr val="FFC000"/>
              </a:solidFill>
            </a:endParaRPr>
          </a:p>
        </p:txBody>
      </p:sp>
      <p:sp>
        <p:nvSpPr>
          <p:cNvPr id="3" name="Content Placeholder 2"/>
          <p:cNvSpPr>
            <a:spLocks noGrp="1"/>
          </p:cNvSpPr>
          <p:nvPr>
            <p:ph idx="1"/>
          </p:nvPr>
        </p:nvSpPr>
        <p:spPr/>
        <p:txBody>
          <a:bodyPr>
            <a:normAutofit fontScale="85000" lnSpcReduction="20000"/>
          </a:bodyPr>
          <a:lstStyle/>
          <a:p>
            <a:endParaRPr lang="en-CA" dirty="0"/>
          </a:p>
          <a:p>
            <a:r>
              <a:rPr lang="en-CA" sz="4300" dirty="0">
                <a:solidFill>
                  <a:schemeClr val="bg1"/>
                </a:solidFill>
                <a:latin typeface="Arial Black" pitchFamily="34" charset="0"/>
              </a:rPr>
              <a:t>Where possible two adults should be present during any children’s activity. </a:t>
            </a:r>
            <a:r>
              <a:rPr lang="en-CA" sz="4300" dirty="0" smtClean="0">
                <a:solidFill>
                  <a:schemeClr val="bg1"/>
                </a:solidFill>
                <a:latin typeface="Arial Black" pitchFamily="34" charset="0"/>
              </a:rPr>
              <a:t>This </a:t>
            </a:r>
            <a:r>
              <a:rPr lang="en-CA" sz="4300" dirty="0">
                <a:solidFill>
                  <a:schemeClr val="bg1"/>
                </a:solidFill>
                <a:latin typeface="Arial Black" pitchFamily="34" charset="0"/>
              </a:rPr>
              <a:t>rule reduces the risk of child molestation, and also reduces the risk of false accusations of molestation by individuals seeking a quick legal settlement.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8000" dirty="0" smtClean="0">
                <a:solidFill>
                  <a:srgbClr val="FFC000"/>
                </a:solidFill>
              </a:rPr>
              <a:t>Open  Door</a:t>
            </a:r>
            <a:r>
              <a:rPr lang="en-CA" dirty="0" smtClean="0"/>
              <a:t/>
            </a:r>
            <a:br>
              <a:rPr lang="en-CA" dirty="0" smtClean="0"/>
            </a:br>
            <a:endParaRPr lang="en-CA" dirty="0"/>
          </a:p>
        </p:txBody>
      </p:sp>
      <p:sp>
        <p:nvSpPr>
          <p:cNvPr id="3" name="Content Placeholder 2"/>
          <p:cNvSpPr>
            <a:spLocks noGrp="1"/>
          </p:cNvSpPr>
          <p:nvPr>
            <p:ph idx="1"/>
          </p:nvPr>
        </p:nvSpPr>
        <p:spPr/>
        <p:txBody>
          <a:bodyPr/>
          <a:lstStyle/>
          <a:p>
            <a:endParaRPr lang="en-CA" dirty="0" smtClean="0"/>
          </a:p>
          <a:p>
            <a:r>
              <a:rPr lang="en-CA" sz="4000" dirty="0" smtClean="0">
                <a:solidFill>
                  <a:schemeClr val="bg1"/>
                </a:solidFill>
                <a:latin typeface="Arial Black" pitchFamily="34" charset="0"/>
              </a:rPr>
              <a:t>When it is necessary that only one adult leader be in a room with one child the door of that room must remain open. </a:t>
            </a:r>
            <a:endParaRPr lang="en-CA"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5400" dirty="0" smtClean="0">
                <a:solidFill>
                  <a:srgbClr val="FF0000"/>
                </a:solidFill>
              </a:rPr>
              <a:t>What is Child Abuse?</a:t>
            </a:r>
            <a:endParaRPr lang="en-CA" sz="54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lvl="0"/>
            <a:r>
              <a:rPr lang="en-US" sz="4000" dirty="0">
                <a:solidFill>
                  <a:schemeClr val="bg1"/>
                </a:solidFill>
                <a:latin typeface="Arial Black" pitchFamily="34" charset="0"/>
              </a:rPr>
              <a:t>It can be physical, emotional or sexual.</a:t>
            </a:r>
            <a:endParaRPr lang="en-CA" sz="4000" dirty="0">
              <a:solidFill>
                <a:schemeClr val="bg1"/>
              </a:solidFill>
              <a:latin typeface="Arial Black" pitchFamily="34" charset="0"/>
            </a:endParaRPr>
          </a:p>
          <a:p>
            <a:pPr lvl="0"/>
            <a:r>
              <a:rPr lang="en-US" sz="4000" dirty="0">
                <a:solidFill>
                  <a:schemeClr val="bg1"/>
                </a:solidFill>
                <a:latin typeface="Arial Black" pitchFamily="34" charset="0"/>
              </a:rPr>
              <a:t>All child abuse involves the misuse of power.</a:t>
            </a:r>
            <a:endParaRPr lang="en-CA" sz="4000" dirty="0">
              <a:solidFill>
                <a:schemeClr val="bg1"/>
              </a:solidFill>
              <a:latin typeface="Arial Black" pitchFamily="34" charset="0"/>
            </a:endParaRPr>
          </a:p>
          <a:p>
            <a:pPr lvl="0"/>
            <a:r>
              <a:rPr lang="en-US" sz="4000" dirty="0">
                <a:solidFill>
                  <a:schemeClr val="bg1"/>
                </a:solidFill>
                <a:latin typeface="Arial Black" pitchFamily="34" charset="0"/>
              </a:rPr>
              <a:t>Misuse of power takes place when people take advantage of the authority or power they have over vulnerable people.</a:t>
            </a:r>
            <a:endParaRPr lang="en-CA" sz="4000" dirty="0">
              <a:solidFill>
                <a:schemeClr val="bg1"/>
              </a:solidFill>
              <a:latin typeface="Arial Black" pitchFamily="34" charset="0"/>
            </a:endParaRP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6000" dirty="0" smtClean="0">
                <a:solidFill>
                  <a:srgbClr val="FF0000"/>
                </a:solidFill>
              </a:rPr>
              <a:t>What is child abuse?</a:t>
            </a:r>
            <a:endParaRPr lang="en-CA" sz="60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lvl="0"/>
            <a:r>
              <a:rPr lang="en-US" sz="4000" dirty="0">
                <a:solidFill>
                  <a:schemeClr val="bg1"/>
                </a:solidFill>
                <a:latin typeface="Arial Black" pitchFamily="34" charset="0"/>
              </a:rPr>
              <a:t>Vulnerable people include adults with physical or mental disabilities and children. (Note: “child” means a person actually or apparently under the age of sixteen, and includes a disabled person actually or apparently under the age of nineteen.)</a:t>
            </a:r>
            <a:endParaRPr lang="en-CA" sz="4000" dirty="0">
              <a:solidFill>
                <a:schemeClr val="bg1"/>
              </a:solidFill>
              <a:latin typeface="Arial Black" pitchFamily="34" charset="0"/>
            </a:endParaRPr>
          </a:p>
          <a:p>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dirty="0" smtClean="0">
                <a:solidFill>
                  <a:srgbClr val="FF0000"/>
                </a:solidFill>
              </a:rPr>
              <a:t>What is Child Abuse?</a:t>
            </a:r>
            <a:endParaRPr lang="en-CA" sz="5400" dirty="0">
              <a:solidFill>
                <a:srgbClr val="FF0000"/>
              </a:solidFill>
            </a:endParaRPr>
          </a:p>
        </p:txBody>
      </p:sp>
      <p:sp>
        <p:nvSpPr>
          <p:cNvPr id="3" name="Content Placeholder 2"/>
          <p:cNvSpPr>
            <a:spLocks noGrp="1"/>
          </p:cNvSpPr>
          <p:nvPr>
            <p:ph idx="1"/>
          </p:nvPr>
        </p:nvSpPr>
        <p:spPr/>
        <p:txBody>
          <a:bodyPr>
            <a:noAutofit/>
          </a:bodyPr>
          <a:lstStyle/>
          <a:p>
            <a:r>
              <a:rPr lang="en-US" sz="4000" u="sng" dirty="0">
                <a:solidFill>
                  <a:schemeClr val="bg1"/>
                </a:solidFill>
                <a:latin typeface="Arial Black" pitchFamily="34" charset="0"/>
              </a:rPr>
              <a:t>Physical Abuse</a:t>
            </a:r>
            <a:r>
              <a:rPr lang="en-US" sz="4000" dirty="0">
                <a:solidFill>
                  <a:schemeClr val="bg1"/>
                </a:solidFill>
                <a:latin typeface="Arial Black" pitchFamily="34" charset="0"/>
              </a:rPr>
              <a:t> is using physical force or action that results, or could result, in injury to a child or youth. </a:t>
            </a:r>
            <a:endParaRPr lang="en-CA"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5400" dirty="0" smtClean="0">
                <a:solidFill>
                  <a:srgbClr val="FF0000"/>
                </a:solidFill>
              </a:rPr>
              <a:t>What is Child Abuse?</a:t>
            </a:r>
            <a:endParaRPr lang="en-CA" sz="5400" dirty="0">
              <a:solidFill>
                <a:srgbClr val="FF0000"/>
              </a:solidFill>
            </a:endParaRPr>
          </a:p>
        </p:txBody>
      </p:sp>
      <p:sp>
        <p:nvSpPr>
          <p:cNvPr id="3" name="Content Placeholder 2"/>
          <p:cNvSpPr>
            <a:spLocks noGrp="1"/>
          </p:cNvSpPr>
          <p:nvPr>
            <p:ph idx="1"/>
          </p:nvPr>
        </p:nvSpPr>
        <p:spPr/>
        <p:txBody>
          <a:bodyPr>
            <a:noAutofit/>
          </a:bodyPr>
          <a:lstStyle/>
          <a:p>
            <a:r>
              <a:rPr lang="en-US" sz="4000" u="sng" dirty="0">
                <a:solidFill>
                  <a:schemeClr val="bg1"/>
                </a:solidFill>
                <a:latin typeface="Arial Black" pitchFamily="34" charset="0"/>
              </a:rPr>
              <a:t>Emotional Abuse</a:t>
            </a:r>
            <a:r>
              <a:rPr lang="en-US" sz="4000" dirty="0">
                <a:solidFill>
                  <a:schemeClr val="bg1"/>
                </a:solidFill>
                <a:latin typeface="Arial Black" pitchFamily="34" charset="0"/>
              </a:rPr>
              <a:t> is a pattern of hurting a child’s feelings to the point of damaging their self-respect. </a:t>
            </a:r>
            <a:endParaRPr lang="en-CA"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908050"/>
            <a:ext cx="8229600" cy="2292350"/>
          </a:xfrm>
        </p:spPr>
        <p:txBody>
          <a:bodyPr>
            <a:normAutofit/>
          </a:bodyPr>
          <a:lstStyle/>
          <a:p>
            <a:r>
              <a:rPr lang="en-CA" b="1" dirty="0" smtClean="0">
                <a:solidFill>
                  <a:schemeClr val="bg1"/>
                </a:solidFill>
                <a:latin typeface="Arial Black" pitchFamily="34" charset="0"/>
              </a:rPr>
              <a:t>Plan to Protect </a:t>
            </a:r>
            <a:br>
              <a:rPr lang="en-CA" b="1" dirty="0" smtClean="0">
                <a:solidFill>
                  <a:schemeClr val="bg1"/>
                </a:solidFill>
                <a:latin typeface="Arial Black" pitchFamily="34" charset="0"/>
              </a:rPr>
            </a:br>
            <a:r>
              <a:rPr lang="en-CA" b="1" dirty="0" smtClean="0">
                <a:solidFill>
                  <a:schemeClr val="bg1"/>
                </a:solidFill>
                <a:latin typeface="Arial Black" pitchFamily="34" charset="0"/>
              </a:rPr>
              <a:t>Charlottetown Bible Chapel</a:t>
            </a:r>
            <a:endParaRPr lang="en-CA" b="1" dirty="0">
              <a:solidFill>
                <a:schemeClr val="bg1"/>
              </a:solidFill>
              <a:latin typeface="Arial Black" pitchFamily="34" charset="0"/>
            </a:endParaRPr>
          </a:p>
        </p:txBody>
      </p:sp>
      <p:sp>
        <p:nvSpPr>
          <p:cNvPr id="3" name="Subtitle 2"/>
          <p:cNvSpPr>
            <a:spLocks noGrp="1"/>
          </p:cNvSpPr>
          <p:nvPr>
            <p:ph type="subTitle" idx="4294967295"/>
          </p:nvPr>
        </p:nvSpPr>
        <p:spPr>
          <a:xfrm>
            <a:off x="0" y="3332163"/>
            <a:ext cx="6400800" cy="1752600"/>
          </a:xfrm>
        </p:spPr>
        <p:txBody>
          <a:bodyPr/>
          <a:lstStyle/>
          <a:p>
            <a:r>
              <a:rPr lang="en-US" b="1" dirty="0">
                <a:solidFill>
                  <a:schemeClr val="tx2">
                    <a:lumMod val="60000"/>
                    <a:lumOff val="40000"/>
                  </a:schemeClr>
                </a:solidFill>
              </a:rPr>
              <a:t>Policies and Procedures Manual</a:t>
            </a:r>
            <a:endParaRPr lang="en-CA" b="1" dirty="0">
              <a:solidFill>
                <a:schemeClr val="tx2">
                  <a:lumMod val="60000"/>
                  <a:lumOff val="40000"/>
                </a:schemeClr>
              </a:solidFill>
            </a:endParaRPr>
          </a:p>
          <a:p>
            <a:r>
              <a:rPr lang="en-US" b="1" dirty="0">
                <a:solidFill>
                  <a:schemeClr val="tx2">
                    <a:lumMod val="60000"/>
                    <a:lumOff val="40000"/>
                  </a:schemeClr>
                </a:solidFill>
              </a:rPr>
              <a:t>for</a:t>
            </a:r>
            <a:endParaRPr lang="en-CA" dirty="0">
              <a:solidFill>
                <a:schemeClr val="tx2">
                  <a:lumMod val="60000"/>
                  <a:lumOff val="40000"/>
                </a:schemeClr>
              </a:solidFill>
            </a:endParaRPr>
          </a:p>
          <a:p>
            <a:r>
              <a:rPr lang="en-US" b="1" dirty="0">
                <a:solidFill>
                  <a:schemeClr val="tx2">
                    <a:lumMod val="60000"/>
                    <a:lumOff val="40000"/>
                  </a:schemeClr>
                </a:solidFill>
              </a:rPr>
              <a:t>Children, Youth, and Leaders</a:t>
            </a:r>
            <a:endParaRPr lang="en-CA" b="1" dirty="0">
              <a:solidFill>
                <a:schemeClr val="tx2">
                  <a:lumMod val="60000"/>
                  <a:lumOff val="40000"/>
                </a:schemeClr>
              </a:solidFill>
            </a:endParaRPr>
          </a:p>
          <a:p>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Autofit/>
          </a:bodyPr>
          <a:lstStyle/>
          <a:p>
            <a:r>
              <a:rPr lang="en-CA" sz="5400" dirty="0" smtClean="0">
                <a:solidFill>
                  <a:srgbClr val="FF0000"/>
                </a:solidFill>
              </a:rPr>
              <a:t>What is Child Abuse?</a:t>
            </a:r>
            <a:endParaRPr lang="en-CA" sz="5400" dirty="0">
              <a:solidFill>
                <a:srgbClr val="FF0000"/>
              </a:solidFill>
            </a:endParaRPr>
          </a:p>
        </p:txBody>
      </p:sp>
      <p:sp>
        <p:nvSpPr>
          <p:cNvPr id="3" name="Content Placeholder 2"/>
          <p:cNvSpPr>
            <a:spLocks noGrp="1"/>
          </p:cNvSpPr>
          <p:nvPr>
            <p:ph idx="1"/>
          </p:nvPr>
        </p:nvSpPr>
        <p:spPr/>
        <p:txBody>
          <a:bodyPr>
            <a:noAutofit/>
          </a:bodyPr>
          <a:lstStyle/>
          <a:p>
            <a:r>
              <a:rPr lang="en-US" sz="4000" u="sng" dirty="0">
                <a:solidFill>
                  <a:schemeClr val="bg1"/>
                </a:solidFill>
                <a:latin typeface="Arial Black" pitchFamily="34" charset="0"/>
              </a:rPr>
              <a:t>Sexual Abuse</a:t>
            </a:r>
            <a:r>
              <a:rPr lang="en-US" sz="4000" dirty="0">
                <a:solidFill>
                  <a:schemeClr val="bg1"/>
                </a:solidFill>
                <a:latin typeface="Arial Black" pitchFamily="34" charset="0"/>
              </a:rPr>
              <a:t> occurs when a child or youth is used by somebody else for sexual stimulation or gratification. </a:t>
            </a:r>
            <a:endParaRPr lang="en-CA"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1340768"/>
          </a:xfrm>
        </p:spPr>
        <p:txBody>
          <a:bodyPr>
            <a:normAutofit fontScale="90000"/>
          </a:bodyPr>
          <a:lstStyle/>
          <a:p>
            <a:r>
              <a:rPr lang="en-CA" dirty="0"/>
              <a:t/>
            </a:r>
            <a:br>
              <a:rPr lang="en-CA" dirty="0"/>
            </a:br>
            <a:r>
              <a:rPr lang="en-CA" sz="4900" dirty="0">
                <a:solidFill>
                  <a:srgbClr val="FFC000"/>
                </a:solidFill>
              </a:rPr>
              <a:t>Physical signs may </a:t>
            </a:r>
            <a:r>
              <a:rPr lang="en-CA" sz="4900" dirty="0" smtClean="0">
                <a:solidFill>
                  <a:srgbClr val="FFC000"/>
                </a:solidFill>
              </a:rPr>
              <a:t>include</a:t>
            </a:r>
            <a:endParaRPr lang="en-CA" sz="4900" dirty="0">
              <a:solidFill>
                <a:srgbClr val="FFC000"/>
              </a:solidFill>
            </a:endParaRPr>
          </a:p>
        </p:txBody>
      </p:sp>
      <p:sp>
        <p:nvSpPr>
          <p:cNvPr id="5" name="Content Placeholder 4"/>
          <p:cNvSpPr>
            <a:spLocks noGrp="1"/>
          </p:cNvSpPr>
          <p:nvPr>
            <p:ph idx="1"/>
          </p:nvPr>
        </p:nvSpPr>
        <p:spPr/>
        <p:txBody>
          <a:bodyPr>
            <a:normAutofit fontScale="85000" lnSpcReduction="20000"/>
          </a:bodyPr>
          <a:lstStyle/>
          <a:p>
            <a:r>
              <a:rPr lang="en-CA" sz="4000" dirty="0" smtClean="0">
                <a:solidFill>
                  <a:schemeClr val="bg1"/>
                </a:solidFill>
                <a:latin typeface="Arial Black" pitchFamily="34" charset="0"/>
              </a:rPr>
              <a:t>lacerations </a:t>
            </a:r>
            <a:r>
              <a:rPr lang="en-CA" sz="4000" dirty="0">
                <a:solidFill>
                  <a:schemeClr val="bg1"/>
                </a:solidFill>
                <a:latin typeface="Arial Black" pitchFamily="34" charset="0"/>
              </a:rPr>
              <a:t>and bruises </a:t>
            </a:r>
          </a:p>
          <a:p>
            <a:r>
              <a:rPr lang="en-CA" sz="4000" dirty="0" smtClean="0">
                <a:solidFill>
                  <a:schemeClr val="bg1"/>
                </a:solidFill>
                <a:latin typeface="Arial Black" pitchFamily="34" charset="0"/>
              </a:rPr>
              <a:t>Nightmares </a:t>
            </a:r>
            <a:endParaRPr lang="en-CA" sz="4000" dirty="0">
              <a:solidFill>
                <a:schemeClr val="bg1"/>
              </a:solidFill>
              <a:latin typeface="Arial Black" pitchFamily="34" charset="0"/>
            </a:endParaRPr>
          </a:p>
          <a:p>
            <a:r>
              <a:rPr lang="en-CA" sz="4000" dirty="0">
                <a:solidFill>
                  <a:schemeClr val="bg1"/>
                </a:solidFill>
                <a:latin typeface="Arial Black" pitchFamily="34" charset="0"/>
              </a:rPr>
              <a:t>irritation, pain or injury to the genital </a:t>
            </a:r>
            <a:r>
              <a:rPr lang="en-CA" sz="4000" dirty="0" smtClean="0">
                <a:solidFill>
                  <a:schemeClr val="bg1"/>
                </a:solidFill>
                <a:latin typeface="Arial Black" pitchFamily="34" charset="0"/>
              </a:rPr>
              <a:t>area</a:t>
            </a:r>
            <a:endParaRPr lang="en-CA" sz="4000" dirty="0">
              <a:solidFill>
                <a:schemeClr val="bg1"/>
              </a:solidFill>
              <a:latin typeface="Arial Black" pitchFamily="34" charset="0"/>
            </a:endParaRPr>
          </a:p>
          <a:p>
            <a:r>
              <a:rPr lang="en-CA" sz="4000" dirty="0">
                <a:solidFill>
                  <a:schemeClr val="bg1"/>
                </a:solidFill>
                <a:latin typeface="Arial Black" pitchFamily="34" charset="0"/>
              </a:rPr>
              <a:t>difficulty with urination </a:t>
            </a:r>
          </a:p>
          <a:p>
            <a:r>
              <a:rPr lang="en-CA" sz="4000" dirty="0">
                <a:solidFill>
                  <a:schemeClr val="bg1"/>
                </a:solidFill>
                <a:latin typeface="Arial Black" pitchFamily="34" charset="0"/>
              </a:rPr>
              <a:t>torn or bloody </a:t>
            </a:r>
            <a:r>
              <a:rPr lang="en-CA" sz="4000" dirty="0" smtClean="0">
                <a:solidFill>
                  <a:schemeClr val="bg1"/>
                </a:solidFill>
                <a:latin typeface="Arial Black" pitchFamily="34" charset="0"/>
              </a:rPr>
              <a:t>underclothing</a:t>
            </a:r>
            <a:endParaRPr lang="en-CA" sz="4000" dirty="0">
              <a:solidFill>
                <a:schemeClr val="bg1"/>
              </a:solidFill>
              <a:latin typeface="Arial Black" pitchFamily="34" charset="0"/>
            </a:endParaRPr>
          </a:p>
          <a:p>
            <a:r>
              <a:rPr lang="en-CA" sz="4000" dirty="0">
                <a:solidFill>
                  <a:schemeClr val="bg1"/>
                </a:solidFill>
                <a:latin typeface="Arial Black" pitchFamily="34" charset="0"/>
              </a:rPr>
              <a:t>discomfort when sitting </a:t>
            </a:r>
          </a:p>
          <a:p>
            <a:r>
              <a:rPr lang="en-CA" sz="4000" dirty="0">
                <a:solidFill>
                  <a:schemeClr val="bg1"/>
                </a:solidFill>
                <a:latin typeface="Arial Black" pitchFamily="34" charset="0"/>
              </a:rPr>
              <a:t>venereal disease </a:t>
            </a:r>
          </a:p>
          <a:p>
            <a:pPr>
              <a:buNone/>
            </a:pPr>
            <a:r>
              <a:rPr lang="en-CA" dirty="0" smtClean="0"/>
              <a:t> </a:t>
            </a:r>
            <a:endParaRPr lang="en-CA" dirty="0"/>
          </a:p>
          <a:p>
            <a:endParaRPr lang="en-CA" dirty="0"/>
          </a:p>
          <a:p>
            <a:endParaRPr lang="en-CA" dirty="0" smtClean="0"/>
          </a:p>
          <a:p>
            <a:endParaRPr lang="en-CA" dirty="0"/>
          </a:p>
          <a:p>
            <a:endParaRPr lang="en-CA" dirty="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412776"/>
          </a:xfrm>
        </p:spPr>
        <p:txBody>
          <a:bodyPr>
            <a:normAutofit fontScale="90000"/>
          </a:bodyPr>
          <a:lstStyle/>
          <a:p>
            <a:r>
              <a:rPr lang="en-CA" dirty="0"/>
              <a:t/>
            </a:r>
            <a:br>
              <a:rPr lang="en-CA" dirty="0"/>
            </a:br>
            <a:r>
              <a:rPr lang="en-CA" sz="4400" dirty="0" err="1">
                <a:solidFill>
                  <a:srgbClr val="FFC000"/>
                </a:solidFill>
              </a:rPr>
              <a:t>Behavioral</a:t>
            </a:r>
            <a:r>
              <a:rPr lang="en-CA" sz="4400" dirty="0">
                <a:solidFill>
                  <a:srgbClr val="FFC000"/>
                </a:solidFill>
              </a:rPr>
              <a:t> signs may </a:t>
            </a:r>
            <a:r>
              <a:rPr lang="en-CA" sz="4400" dirty="0" smtClean="0">
                <a:solidFill>
                  <a:srgbClr val="FFC000"/>
                </a:solidFill>
              </a:rPr>
              <a:t>include</a:t>
            </a:r>
            <a:endParaRPr lang="en-CA" sz="4400" dirty="0">
              <a:solidFill>
                <a:srgbClr val="FFC000"/>
              </a:solidFill>
            </a:endParaRPr>
          </a:p>
        </p:txBody>
      </p:sp>
      <p:sp>
        <p:nvSpPr>
          <p:cNvPr id="3" name="Content Placeholder 2"/>
          <p:cNvSpPr>
            <a:spLocks noGrp="1"/>
          </p:cNvSpPr>
          <p:nvPr>
            <p:ph idx="1"/>
          </p:nvPr>
        </p:nvSpPr>
        <p:spPr>
          <a:xfrm>
            <a:off x="457200" y="1600200"/>
            <a:ext cx="8686800" cy="5257800"/>
          </a:xfrm>
        </p:spPr>
        <p:txBody>
          <a:bodyPr>
            <a:normAutofit lnSpcReduction="10000"/>
          </a:bodyPr>
          <a:lstStyle/>
          <a:p>
            <a:r>
              <a:rPr lang="en-CA" sz="4000" dirty="0" smtClean="0">
                <a:solidFill>
                  <a:schemeClr val="bg1"/>
                </a:solidFill>
                <a:latin typeface="Arial Black" pitchFamily="34" charset="0"/>
              </a:rPr>
              <a:t>anxiety </a:t>
            </a:r>
            <a:r>
              <a:rPr lang="en-CA" sz="4000" dirty="0">
                <a:solidFill>
                  <a:schemeClr val="bg1"/>
                </a:solidFill>
                <a:latin typeface="Arial Black" pitchFamily="34" charset="0"/>
              </a:rPr>
              <a:t>when approaching chapel or nursery </a:t>
            </a:r>
            <a:r>
              <a:rPr lang="en-CA" sz="4000" dirty="0" smtClean="0">
                <a:solidFill>
                  <a:schemeClr val="bg1"/>
                </a:solidFill>
                <a:latin typeface="Arial Black" pitchFamily="34" charset="0"/>
              </a:rPr>
              <a:t>area</a:t>
            </a:r>
          </a:p>
          <a:p>
            <a:r>
              <a:rPr lang="en-CA" sz="4000" dirty="0" smtClean="0">
                <a:solidFill>
                  <a:schemeClr val="bg1"/>
                </a:solidFill>
                <a:latin typeface="Arial Black" pitchFamily="34" charset="0"/>
              </a:rPr>
              <a:t>nervous </a:t>
            </a:r>
            <a:r>
              <a:rPr lang="en-CA" sz="4000" dirty="0">
                <a:solidFill>
                  <a:schemeClr val="bg1"/>
                </a:solidFill>
                <a:latin typeface="Arial Black" pitchFamily="34" charset="0"/>
              </a:rPr>
              <a:t>or hostile </a:t>
            </a:r>
            <a:r>
              <a:rPr lang="en-CA" sz="4000" dirty="0" err="1">
                <a:solidFill>
                  <a:schemeClr val="bg1"/>
                </a:solidFill>
                <a:latin typeface="Arial Black" pitchFamily="34" charset="0"/>
              </a:rPr>
              <a:t>behavior</a:t>
            </a:r>
            <a:r>
              <a:rPr lang="en-CA" sz="4000" dirty="0">
                <a:solidFill>
                  <a:schemeClr val="bg1"/>
                </a:solidFill>
                <a:latin typeface="Arial Black" pitchFamily="34" charset="0"/>
              </a:rPr>
              <a:t> toward </a:t>
            </a:r>
            <a:r>
              <a:rPr lang="en-CA" sz="4000" dirty="0" smtClean="0">
                <a:solidFill>
                  <a:schemeClr val="bg1"/>
                </a:solidFill>
                <a:latin typeface="Arial Black" pitchFamily="34" charset="0"/>
              </a:rPr>
              <a:t>adults</a:t>
            </a:r>
            <a:endParaRPr lang="en-CA" sz="4000" dirty="0">
              <a:solidFill>
                <a:schemeClr val="bg1"/>
              </a:solidFill>
              <a:latin typeface="Arial Black" pitchFamily="34" charset="0"/>
            </a:endParaRPr>
          </a:p>
          <a:p>
            <a:r>
              <a:rPr lang="en-CA" sz="4000" dirty="0">
                <a:solidFill>
                  <a:schemeClr val="bg1"/>
                </a:solidFill>
                <a:latin typeface="Arial Black" pitchFamily="34" charset="0"/>
              </a:rPr>
              <a:t>sexual self-consciousness </a:t>
            </a:r>
          </a:p>
          <a:p>
            <a:r>
              <a:rPr lang="en-CA" sz="4000" dirty="0" smtClean="0">
                <a:solidFill>
                  <a:schemeClr val="bg1"/>
                </a:solidFill>
                <a:latin typeface="Arial Black" pitchFamily="34" charset="0"/>
              </a:rPr>
              <a:t>“</a:t>
            </a:r>
            <a:r>
              <a:rPr lang="en-CA" sz="4000" dirty="0">
                <a:solidFill>
                  <a:schemeClr val="bg1"/>
                </a:solidFill>
                <a:latin typeface="Arial Black" pitchFamily="34" charset="0"/>
              </a:rPr>
              <a:t>acting out” sexual </a:t>
            </a:r>
            <a:r>
              <a:rPr lang="en-CA" sz="4000" dirty="0" err="1">
                <a:solidFill>
                  <a:schemeClr val="bg1"/>
                </a:solidFill>
                <a:latin typeface="Arial Black" pitchFamily="34" charset="0"/>
              </a:rPr>
              <a:t>behavior</a:t>
            </a:r>
            <a:r>
              <a:rPr lang="en-CA" sz="4000" dirty="0">
                <a:solidFill>
                  <a:schemeClr val="bg1"/>
                </a:solidFill>
                <a:latin typeface="Arial Black" pitchFamily="34" charset="0"/>
              </a:rPr>
              <a:t> </a:t>
            </a:r>
            <a:endParaRPr lang="en-CA" sz="4000" dirty="0" smtClean="0">
              <a:solidFill>
                <a:schemeClr val="bg1"/>
              </a:solidFill>
              <a:latin typeface="Arial Black" pitchFamily="34" charset="0"/>
            </a:endParaRPr>
          </a:p>
          <a:p>
            <a:r>
              <a:rPr lang="en-CA" sz="4000" dirty="0" smtClean="0">
                <a:solidFill>
                  <a:schemeClr val="bg1"/>
                </a:solidFill>
                <a:latin typeface="Arial Black" pitchFamily="34" charset="0"/>
              </a:rPr>
              <a:t>withdrawal </a:t>
            </a:r>
            <a:r>
              <a:rPr lang="en-CA" sz="4000" dirty="0">
                <a:solidFill>
                  <a:schemeClr val="bg1"/>
                </a:solidFill>
                <a:latin typeface="Arial Black" pitchFamily="34" charset="0"/>
              </a:rPr>
              <a:t>from chapel activities and friends </a:t>
            </a:r>
          </a:p>
          <a:p>
            <a:endParaRPr lang="en-CA" dirty="0"/>
          </a:p>
          <a:p>
            <a:endParaRPr lang="en-CA" dirty="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63272" cy="1296144"/>
          </a:xfrm>
        </p:spPr>
        <p:txBody>
          <a:bodyPr>
            <a:normAutofit fontScale="90000"/>
          </a:bodyPr>
          <a:lstStyle/>
          <a:p>
            <a:r>
              <a:rPr lang="en-CA" dirty="0"/>
              <a:t/>
            </a:r>
            <a:br>
              <a:rPr lang="en-CA" dirty="0"/>
            </a:br>
            <a:r>
              <a:rPr lang="en-CA" sz="3600" dirty="0">
                <a:solidFill>
                  <a:srgbClr val="FFC000"/>
                </a:solidFill>
              </a:rPr>
              <a:t>Verbal signs may include the following statements: </a:t>
            </a:r>
          </a:p>
        </p:txBody>
      </p:sp>
      <p:sp>
        <p:nvSpPr>
          <p:cNvPr id="3" name="Content Placeholder 2"/>
          <p:cNvSpPr>
            <a:spLocks noGrp="1"/>
          </p:cNvSpPr>
          <p:nvPr>
            <p:ph idx="1"/>
          </p:nvPr>
        </p:nvSpPr>
        <p:spPr>
          <a:xfrm>
            <a:off x="395536" y="1916832"/>
            <a:ext cx="8229600" cy="4525963"/>
          </a:xfrm>
        </p:spPr>
        <p:txBody>
          <a:bodyPr>
            <a:normAutofit fontScale="92500" lnSpcReduction="10000"/>
          </a:bodyPr>
          <a:lstStyle/>
          <a:p>
            <a:r>
              <a:rPr lang="en-CA" sz="3600" dirty="0" smtClean="0">
                <a:solidFill>
                  <a:schemeClr val="bg1"/>
                </a:solidFill>
                <a:latin typeface="Arial Black" pitchFamily="34" charset="0"/>
              </a:rPr>
              <a:t>I don’t like (names a particular person) </a:t>
            </a:r>
          </a:p>
          <a:p>
            <a:r>
              <a:rPr lang="en-CA" sz="3600" dirty="0" smtClean="0">
                <a:solidFill>
                  <a:schemeClr val="bg1"/>
                </a:solidFill>
                <a:latin typeface="Arial Black" pitchFamily="34" charset="0"/>
              </a:rPr>
              <a:t>(</a:t>
            </a:r>
            <a:r>
              <a:rPr lang="en-CA" sz="3600" dirty="0">
                <a:solidFill>
                  <a:schemeClr val="bg1"/>
                </a:solidFill>
                <a:latin typeface="Arial Black" pitchFamily="34" charset="0"/>
              </a:rPr>
              <a:t>Particular person) does things to me when we’re alone </a:t>
            </a:r>
            <a:endParaRPr lang="en-CA" sz="3600" dirty="0" smtClean="0">
              <a:solidFill>
                <a:schemeClr val="bg1"/>
              </a:solidFill>
              <a:latin typeface="Arial Black" pitchFamily="34" charset="0"/>
            </a:endParaRPr>
          </a:p>
          <a:p>
            <a:r>
              <a:rPr lang="en-CA" sz="3600" dirty="0" smtClean="0">
                <a:solidFill>
                  <a:schemeClr val="bg1"/>
                </a:solidFill>
                <a:latin typeface="Arial Black" pitchFamily="34" charset="0"/>
              </a:rPr>
              <a:t>I </a:t>
            </a:r>
            <a:r>
              <a:rPr lang="en-CA" sz="3600" dirty="0">
                <a:solidFill>
                  <a:schemeClr val="bg1"/>
                </a:solidFill>
                <a:latin typeface="Arial Black" pitchFamily="34" charset="0"/>
              </a:rPr>
              <a:t>don’t like to be alone with (particular person</a:t>
            </a:r>
            <a:r>
              <a:rPr lang="en-CA" sz="3600" dirty="0" smtClean="0">
                <a:solidFill>
                  <a:schemeClr val="bg1"/>
                </a:solidFill>
                <a:latin typeface="Arial Black" pitchFamily="34" charset="0"/>
              </a:rPr>
              <a:t>)</a:t>
            </a:r>
            <a:endParaRPr lang="en-CA" sz="3600" dirty="0">
              <a:solidFill>
                <a:schemeClr val="bg1"/>
              </a:solidFill>
              <a:latin typeface="Arial Black" pitchFamily="34" charset="0"/>
            </a:endParaRPr>
          </a:p>
          <a:p>
            <a:r>
              <a:rPr lang="en-CA" sz="3600" dirty="0">
                <a:solidFill>
                  <a:schemeClr val="bg1"/>
                </a:solidFill>
                <a:latin typeface="Arial Black" pitchFamily="34" charset="0"/>
              </a:rPr>
              <a:t>(Particular person) fooled around with </a:t>
            </a:r>
            <a:r>
              <a:rPr lang="en-CA" sz="3600" dirty="0" smtClean="0">
                <a:solidFill>
                  <a:schemeClr val="bg1"/>
                </a:solidFill>
                <a:latin typeface="Arial Black" pitchFamily="34" charset="0"/>
              </a:rPr>
              <a:t>me </a:t>
            </a:r>
          </a:p>
          <a:p>
            <a:pPr>
              <a:buNone/>
            </a:pPr>
            <a:r>
              <a:rPr lang="en-CA" dirty="0" smtClean="0"/>
              <a:t> </a:t>
            </a:r>
          </a:p>
          <a:p>
            <a:endParaRPr lang="en-CA" dirty="0" smtClean="0"/>
          </a:p>
          <a:p>
            <a:endParaRPr lang="en-CA" dirty="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solidFill>
                  <a:srgbClr val="FFC000"/>
                </a:solidFill>
              </a:rPr>
              <a:t/>
            </a:r>
            <a:br>
              <a:rPr lang="en-CA" sz="4000" dirty="0">
                <a:solidFill>
                  <a:srgbClr val="FFC000"/>
                </a:solidFill>
              </a:rPr>
            </a:br>
            <a:r>
              <a:rPr lang="en-CA" sz="4000" b="1" dirty="0">
                <a:solidFill>
                  <a:srgbClr val="FFC000"/>
                </a:solidFill>
              </a:rPr>
              <a:t>Incident Reporting Procedures </a:t>
            </a:r>
            <a:endParaRPr lang="en-CA" sz="4000" dirty="0">
              <a:solidFill>
                <a:srgbClr val="FFC000"/>
              </a:solidFill>
            </a:endParaRPr>
          </a:p>
        </p:txBody>
      </p:sp>
      <p:sp>
        <p:nvSpPr>
          <p:cNvPr id="3" name="Content Placeholder 2"/>
          <p:cNvSpPr>
            <a:spLocks noGrp="1"/>
          </p:cNvSpPr>
          <p:nvPr>
            <p:ph idx="1"/>
          </p:nvPr>
        </p:nvSpPr>
        <p:spPr>
          <a:xfrm>
            <a:off x="395536" y="1628800"/>
            <a:ext cx="8229600" cy="4709160"/>
          </a:xfrm>
        </p:spPr>
        <p:txBody>
          <a:bodyPr>
            <a:normAutofit fontScale="85000" lnSpcReduction="20000"/>
          </a:bodyPr>
          <a:lstStyle/>
          <a:p>
            <a:endParaRPr lang="en-CA" dirty="0"/>
          </a:p>
          <a:p>
            <a:r>
              <a:rPr lang="en-CA" sz="4000" dirty="0">
                <a:solidFill>
                  <a:schemeClr val="bg1"/>
                </a:solidFill>
                <a:latin typeface="Arial Black" pitchFamily="34" charset="0"/>
              </a:rPr>
              <a:t>Any person who has reasonable grounds to believe that a child (or children) is in need of protection is legally required to report the matter to a social worker in the local office of the Child Protection Department of Family and Community Services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solidFill>
                  <a:srgbClr val="FFC000"/>
                </a:solidFill>
              </a:rPr>
              <a:t>Incident Reporting Procedures</a:t>
            </a:r>
            <a:endParaRPr lang="en-CA" dirty="0">
              <a:solidFill>
                <a:srgbClr val="FFC000"/>
              </a:solidFill>
            </a:endParaRPr>
          </a:p>
        </p:txBody>
      </p:sp>
      <p:sp>
        <p:nvSpPr>
          <p:cNvPr id="3" name="Content Placeholder 2"/>
          <p:cNvSpPr>
            <a:spLocks noGrp="1"/>
          </p:cNvSpPr>
          <p:nvPr>
            <p:ph idx="1"/>
          </p:nvPr>
        </p:nvSpPr>
        <p:spPr/>
        <p:txBody>
          <a:bodyPr>
            <a:normAutofit/>
          </a:bodyPr>
          <a:lstStyle/>
          <a:p>
            <a:endParaRPr lang="en-CA" dirty="0"/>
          </a:p>
          <a:p>
            <a:r>
              <a:rPr lang="en-CA" sz="4000" dirty="0">
                <a:solidFill>
                  <a:schemeClr val="bg1"/>
                </a:solidFill>
                <a:latin typeface="Arial Black" pitchFamily="34" charset="0"/>
              </a:rPr>
              <a:t>A person who knowingly fails to report in these circumstances is in violation of the law and may be found to have committed an offense.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
            </a:r>
            <a:br>
              <a:rPr lang="en-CA" dirty="0"/>
            </a:br>
            <a:r>
              <a:rPr lang="en-CA" sz="5300" b="1" dirty="0">
                <a:solidFill>
                  <a:srgbClr val="FFC000"/>
                </a:solidFill>
              </a:rPr>
              <a:t>Responding to the Child</a:t>
            </a:r>
            <a:endParaRPr lang="en-CA" sz="5300" dirty="0">
              <a:solidFill>
                <a:srgbClr val="FFC000"/>
              </a:solidFill>
            </a:endParaRPr>
          </a:p>
        </p:txBody>
      </p:sp>
      <p:sp>
        <p:nvSpPr>
          <p:cNvPr id="3" name="Content Placeholder 2"/>
          <p:cNvSpPr>
            <a:spLocks noGrp="1"/>
          </p:cNvSpPr>
          <p:nvPr>
            <p:ph idx="1"/>
          </p:nvPr>
        </p:nvSpPr>
        <p:spPr/>
        <p:txBody>
          <a:bodyPr>
            <a:normAutofit fontScale="92500"/>
          </a:bodyPr>
          <a:lstStyle/>
          <a:p>
            <a:endParaRPr lang="en-CA" dirty="0"/>
          </a:p>
          <a:p>
            <a:r>
              <a:rPr lang="en-CA" sz="4300" dirty="0">
                <a:solidFill>
                  <a:schemeClr val="bg1"/>
                </a:solidFill>
                <a:latin typeface="Arial Black" pitchFamily="34" charset="0"/>
              </a:rPr>
              <a:t>When the child first comes to you, be sure to take his or her word seriously</a:t>
            </a:r>
            <a:r>
              <a:rPr lang="en-CA" sz="4300" dirty="0" smtClean="0">
                <a:solidFill>
                  <a:schemeClr val="bg1"/>
                </a:solidFill>
                <a:latin typeface="Arial Black" pitchFamily="34" charset="0"/>
              </a:rPr>
              <a:t>.</a:t>
            </a:r>
            <a:endParaRPr lang="en-CA" sz="4300" dirty="0">
              <a:solidFill>
                <a:schemeClr val="bg1"/>
              </a:solidFill>
              <a:latin typeface="Arial Black" pitchFamily="34" charset="0"/>
            </a:endParaRPr>
          </a:p>
          <a:p>
            <a:r>
              <a:rPr lang="en-CA" sz="4300" dirty="0">
                <a:solidFill>
                  <a:schemeClr val="bg1"/>
                </a:solidFill>
                <a:latin typeface="Arial Black" pitchFamily="34" charset="0"/>
              </a:rPr>
              <a:t>Don’t deny the problem, but stay calm and listen to the child</a:t>
            </a:r>
            <a:r>
              <a:rPr lang="en-CA" sz="4300" dirty="0" smtClean="0">
                <a:solidFill>
                  <a:schemeClr val="bg1"/>
                </a:solidFill>
                <a:latin typeface="Arial Black" pitchFamily="34" charset="0"/>
              </a:rPr>
              <a:t>.</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5400" b="1" dirty="0" smtClean="0">
                <a:solidFill>
                  <a:srgbClr val="FFC000"/>
                </a:solidFill>
              </a:rPr>
              <a:t>Responding to the Child</a:t>
            </a:r>
            <a:endParaRPr lang="en-CA" sz="5400" dirty="0">
              <a:solidFill>
                <a:srgbClr val="FFC000"/>
              </a:solidFill>
            </a:endParaRPr>
          </a:p>
        </p:txBody>
      </p:sp>
      <p:sp>
        <p:nvSpPr>
          <p:cNvPr id="3" name="Content Placeholder 2"/>
          <p:cNvSpPr>
            <a:spLocks noGrp="1"/>
          </p:cNvSpPr>
          <p:nvPr>
            <p:ph idx="1"/>
          </p:nvPr>
        </p:nvSpPr>
        <p:spPr/>
        <p:txBody>
          <a:bodyPr>
            <a:normAutofit lnSpcReduction="10000"/>
          </a:bodyPr>
          <a:lstStyle/>
          <a:p>
            <a:endParaRPr lang="en-CA" dirty="0"/>
          </a:p>
          <a:p>
            <a:r>
              <a:rPr lang="en-CA" sz="4000" dirty="0">
                <a:solidFill>
                  <a:schemeClr val="bg1"/>
                </a:solidFill>
                <a:latin typeface="Arial Black" pitchFamily="34" charset="0"/>
              </a:rPr>
              <a:t>Give emotional support, reminding the child that he or she is not at fault</a:t>
            </a:r>
            <a:r>
              <a:rPr lang="en-CA" sz="4000" dirty="0" smtClean="0">
                <a:solidFill>
                  <a:schemeClr val="bg1"/>
                </a:solidFill>
                <a:latin typeface="Arial Black" pitchFamily="34" charset="0"/>
              </a:rPr>
              <a:t>.</a:t>
            </a:r>
          </a:p>
          <a:p>
            <a:endParaRPr lang="en-CA" sz="4000" dirty="0">
              <a:latin typeface="Arial Black" pitchFamily="34" charset="0"/>
            </a:endParaRPr>
          </a:p>
          <a:p>
            <a:r>
              <a:rPr lang="en-CA" sz="4000" dirty="0">
                <a:solidFill>
                  <a:schemeClr val="bg1"/>
                </a:solidFill>
                <a:latin typeface="Arial Black" pitchFamily="34" charset="0"/>
              </a:rPr>
              <a:t>Tell the child that he or she was right in telling you about the problem.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5400" b="1" dirty="0" smtClean="0">
                <a:solidFill>
                  <a:srgbClr val="FFC000"/>
                </a:solidFill>
              </a:rPr>
              <a:t>Responding to the Child</a:t>
            </a:r>
            <a:endParaRPr lang="en-CA" sz="5400" dirty="0">
              <a:solidFill>
                <a:srgbClr val="FFC000"/>
              </a:solidFill>
            </a:endParaRPr>
          </a:p>
        </p:txBody>
      </p:sp>
      <p:sp>
        <p:nvSpPr>
          <p:cNvPr id="3" name="Content Placeholder 2"/>
          <p:cNvSpPr>
            <a:spLocks noGrp="1"/>
          </p:cNvSpPr>
          <p:nvPr>
            <p:ph idx="1"/>
          </p:nvPr>
        </p:nvSpPr>
        <p:spPr/>
        <p:txBody>
          <a:bodyPr>
            <a:normAutofit/>
          </a:bodyPr>
          <a:lstStyle/>
          <a:p>
            <a:endParaRPr lang="en-CA" dirty="0"/>
          </a:p>
          <a:p>
            <a:r>
              <a:rPr lang="en-CA" sz="4000" dirty="0">
                <a:solidFill>
                  <a:schemeClr val="bg1"/>
                </a:solidFill>
                <a:latin typeface="Arial Black" pitchFamily="34" charset="0"/>
              </a:rPr>
              <a:t>Do not promise the child you will not tell anyone.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5400" b="1" dirty="0" smtClean="0">
                <a:solidFill>
                  <a:srgbClr val="FFC000"/>
                </a:solidFill>
              </a:rPr>
              <a:t>Responding to the Child</a:t>
            </a:r>
            <a:endParaRPr lang="en-CA" sz="5400"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r>
              <a:rPr lang="en-CA" sz="6600" dirty="0" smtClean="0">
                <a:solidFill>
                  <a:srgbClr val="FF0000"/>
                </a:solidFill>
              </a:rPr>
              <a:t>Remember it is not your job to investigate or to determine if the child is being truthful!</a:t>
            </a:r>
            <a:endParaRPr lang="en-CA" sz="66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332656"/>
            <a:ext cx="8208912" cy="5016758"/>
          </a:xfrm>
          <a:prstGeom prst="rect">
            <a:avLst/>
          </a:prstGeom>
        </p:spPr>
        <p:txBody>
          <a:bodyPr wrap="square">
            <a:spAutoFit/>
          </a:bodyPr>
          <a:lstStyle/>
          <a:p>
            <a:r>
              <a:rPr lang="en-US" sz="4000" dirty="0">
                <a:solidFill>
                  <a:schemeClr val="bg1"/>
                </a:solidFill>
                <a:latin typeface="Arial Black" pitchFamily="34" charset="0"/>
              </a:rPr>
              <a:t>The Charlottetown Bible Chapel has a spiritual, moral and legal obligation to provide a safe environment for children participating in church programs that are under the auspices and authority of the church. </a:t>
            </a:r>
            <a:endParaRPr lang="en-CA"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smtClean="0">
                <a:solidFill>
                  <a:srgbClr val="FFC000"/>
                </a:solidFill>
              </a:rPr>
              <a:t>Responding to an incident</a:t>
            </a:r>
            <a:endParaRPr lang="en-CA" sz="4400" dirty="0">
              <a:solidFill>
                <a:srgbClr val="FFC000"/>
              </a:solidFill>
            </a:endParaRPr>
          </a:p>
        </p:txBody>
      </p:sp>
      <p:sp>
        <p:nvSpPr>
          <p:cNvPr id="3" name="Content Placeholder 2"/>
          <p:cNvSpPr>
            <a:spLocks noGrp="1"/>
          </p:cNvSpPr>
          <p:nvPr>
            <p:ph idx="1"/>
          </p:nvPr>
        </p:nvSpPr>
        <p:spPr/>
        <p:txBody>
          <a:bodyPr>
            <a:normAutofit/>
          </a:bodyPr>
          <a:lstStyle/>
          <a:p>
            <a:r>
              <a:rPr lang="en-CA" sz="4000" dirty="0" smtClean="0">
                <a:solidFill>
                  <a:schemeClr val="bg1"/>
                </a:solidFill>
                <a:latin typeface="Arial Black" pitchFamily="34" charset="0"/>
              </a:rPr>
              <a:t>If an incident comes to your attention all we ask you to do is to report it to your program leader and to document the incident.</a:t>
            </a:r>
            <a:endParaRPr lang="en-CA"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solidFill>
                  <a:srgbClr val="FFC000"/>
                </a:solidFill>
              </a:rPr>
              <a:t>Responding to an incident</a:t>
            </a:r>
            <a:endParaRPr lang="en-CA" dirty="0"/>
          </a:p>
        </p:txBody>
      </p:sp>
      <p:sp>
        <p:nvSpPr>
          <p:cNvPr id="3" name="Content Placeholder 2"/>
          <p:cNvSpPr>
            <a:spLocks noGrp="1"/>
          </p:cNvSpPr>
          <p:nvPr>
            <p:ph idx="1"/>
          </p:nvPr>
        </p:nvSpPr>
        <p:spPr/>
        <p:txBody>
          <a:bodyPr/>
          <a:lstStyle/>
          <a:p>
            <a:endParaRPr lang="en-CA" dirty="0" smtClean="0"/>
          </a:p>
          <a:p>
            <a:r>
              <a:rPr lang="en-CA" b="1" dirty="0" smtClean="0">
                <a:solidFill>
                  <a:schemeClr val="bg1"/>
                </a:solidFill>
                <a:latin typeface="Arial Black" pitchFamily="34" charset="0"/>
                <a:cs typeface="Aharoni" pitchFamily="2" charset="-79"/>
              </a:rPr>
              <a:t>Confidentiality  is very important</a:t>
            </a:r>
          </a:p>
          <a:p>
            <a:r>
              <a:rPr lang="en-CA" dirty="0" smtClean="0">
                <a:solidFill>
                  <a:schemeClr val="bg1"/>
                </a:solidFill>
                <a:latin typeface="Arial Black" pitchFamily="34" charset="0"/>
              </a:rPr>
              <a:t>In these matters it is important to keep the information restricted to those who need to be advised, therefore, all suspicions of abuse should be directed only to the Program leader, who will then contact an Elder. </a:t>
            </a:r>
            <a:endParaRPr lang="en-CA"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539978"/>
          </a:xfrm>
          <a:prstGeom prst="rect">
            <a:avLst/>
          </a:prstGeom>
        </p:spPr>
        <p:txBody>
          <a:bodyPr wrap="square">
            <a:spAutoFit/>
          </a:bodyPr>
          <a:lstStyle/>
          <a:p>
            <a:endParaRPr lang="en-CA" dirty="0"/>
          </a:p>
          <a:p>
            <a:r>
              <a:rPr lang="en-CA" sz="2800" i="1" dirty="0">
                <a:solidFill>
                  <a:schemeClr val="bg1"/>
                </a:solidFill>
                <a:latin typeface="Arial Black" pitchFamily="34" charset="0"/>
              </a:rPr>
              <a:t>“It is always tragic when children are abused or exploited. The Charlottetown Bible Chapel is aware of the ever growing nature of child abuse. We have taken careful precautions to protect the children entrusted to our care. We are distressed by any accusation of child abuse. We will do everything in our power to address any needs in this situation. For the welfare of those involved, all information has been directed to </a:t>
            </a:r>
            <a:r>
              <a:rPr lang="en-CA" sz="2800" i="1" dirty="0" smtClean="0">
                <a:solidFill>
                  <a:schemeClr val="bg1"/>
                </a:solidFill>
                <a:latin typeface="Arial Black" pitchFamily="34" charset="0"/>
              </a:rPr>
              <a:t>the </a:t>
            </a:r>
            <a:r>
              <a:rPr lang="en-CA" sz="2800" dirty="0" smtClean="0">
                <a:solidFill>
                  <a:schemeClr val="bg1"/>
                </a:solidFill>
                <a:latin typeface="Arial Black" pitchFamily="34" charset="0"/>
              </a:rPr>
              <a:t>Child Protection Department of Family and Community Services .</a:t>
            </a:r>
            <a:endParaRPr lang="en-CA" sz="28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892480" cy="1938992"/>
          </a:xfrm>
          <a:prstGeom prst="rect">
            <a:avLst/>
          </a:prstGeom>
        </p:spPr>
        <p:txBody>
          <a:bodyPr wrap="square">
            <a:spAutoFit/>
          </a:bodyPr>
          <a:lstStyle/>
          <a:p>
            <a:r>
              <a:rPr lang="en-US" sz="4000" dirty="0">
                <a:solidFill>
                  <a:schemeClr val="bg1"/>
                </a:solidFill>
                <a:latin typeface="Arial Black" pitchFamily="34" charset="0"/>
              </a:rPr>
              <a:t>Child abuse is a criminal </a:t>
            </a:r>
            <a:r>
              <a:rPr lang="en-US" sz="4000" dirty="0" smtClean="0">
                <a:solidFill>
                  <a:schemeClr val="bg1"/>
                </a:solidFill>
                <a:latin typeface="Arial Black" pitchFamily="34" charset="0"/>
              </a:rPr>
              <a:t>act </a:t>
            </a:r>
            <a:r>
              <a:rPr lang="en-US" sz="4000" dirty="0">
                <a:solidFill>
                  <a:schemeClr val="bg1"/>
                </a:solidFill>
                <a:latin typeface="Arial Black" pitchFamily="34" charset="0"/>
              </a:rPr>
              <a:t>as well as a violation of </a:t>
            </a:r>
            <a:r>
              <a:rPr lang="en-US" sz="4000" dirty="0" smtClean="0">
                <a:solidFill>
                  <a:schemeClr val="bg1"/>
                </a:solidFill>
                <a:latin typeface="Arial Black" pitchFamily="34" charset="0"/>
              </a:rPr>
              <a:t>human conscience and dignity. </a:t>
            </a:r>
            <a:endParaRPr lang="en-CA" sz="4000" dirty="0">
              <a:solidFill>
                <a:schemeClr val="bg1"/>
              </a:solidFill>
              <a:latin typeface="Arial Black" pitchFamily="34" charset="0"/>
            </a:endParaRPr>
          </a:p>
        </p:txBody>
      </p:sp>
      <p:sp>
        <p:nvSpPr>
          <p:cNvPr id="3" name="Rectangle 2"/>
          <p:cNvSpPr/>
          <p:nvPr/>
        </p:nvSpPr>
        <p:spPr>
          <a:xfrm>
            <a:off x="251520" y="2967335"/>
            <a:ext cx="8640960" cy="1938992"/>
          </a:xfrm>
          <a:prstGeom prst="rect">
            <a:avLst/>
          </a:prstGeom>
        </p:spPr>
        <p:txBody>
          <a:bodyPr wrap="square">
            <a:spAutoFit/>
          </a:bodyPr>
          <a:lstStyle/>
          <a:p>
            <a:r>
              <a:rPr lang="en-US" sz="4000" dirty="0" smtClean="0">
                <a:solidFill>
                  <a:schemeClr val="bg1"/>
                </a:solidFill>
                <a:latin typeface="Arial Black" pitchFamily="34" charset="0"/>
              </a:rPr>
              <a:t>It is a violation of God’s moral law within the trusted context of relationship. </a:t>
            </a:r>
            <a:endParaRPr lang="en-CA"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7"/>
            <a:ext cx="9144000" cy="3170099"/>
          </a:xfrm>
          <a:prstGeom prst="rect">
            <a:avLst/>
          </a:prstGeom>
        </p:spPr>
        <p:txBody>
          <a:bodyPr wrap="square">
            <a:spAutoFit/>
          </a:bodyPr>
          <a:lstStyle/>
          <a:p>
            <a:r>
              <a:rPr lang="en-US" sz="4000" dirty="0">
                <a:solidFill>
                  <a:schemeClr val="bg1"/>
                </a:solidFill>
                <a:latin typeface="Arial Black" pitchFamily="34" charset="0"/>
              </a:rPr>
              <a:t>It is criminal behavior that causes emotional, physical and spiritual trauma to victims, and has destructive consequences for abusers. </a:t>
            </a:r>
            <a:endParaRPr lang="en-CA"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4401205"/>
          </a:xfrm>
          <a:prstGeom prst="rect">
            <a:avLst/>
          </a:prstGeom>
        </p:spPr>
        <p:txBody>
          <a:bodyPr wrap="square">
            <a:spAutoFit/>
          </a:bodyPr>
          <a:lstStyle/>
          <a:p>
            <a:r>
              <a:rPr lang="en-US" sz="4000" dirty="0">
                <a:solidFill>
                  <a:schemeClr val="bg1"/>
                </a:solidFill>
                <a:latin typeface="Arial Black" pitchFamily="34" charset="0"/>
              </a:rPr>
              <a:t>The devastating effects on the credibility of the church ministry and the name of Christ make it essential that the church take all appropriate steps to prevent abusive incidences from occurring.</a:t>
            </a:r>
            <a:endParaRPr lang="en-CA"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4664"/>
            <a:ext cx="9144000" cy="4401205"/>
          </a:xfrm>
          <a:prstGeom prst="rect">
            <a:avLst/>
          </a:prstGeom>
        </p:spPr>
        <p:txBody>
          <a:bodyPr wrap="square">
            <a:spAutoFit/>
          </a:bodyPr>
          <a:lstStyle/>
          <a:p>
            <a:r>
              <a:rPr lang="en-US" sz="4000" b="1" dirty="0">
                <a:solidFill>
                  <a:schemeClr val="bg1"/>
                </a:solidFill>
                <a:latin typeface="Arial Black" pitchFamily="34" charset="0"/>
              </a:rPr>
              <a:t>Everyone who teaches, helps, or cares for children and/or youth under the auspices of the Charlottetown Bible Chapel is required to follow the guidelines and procedures as defined in this document. </a:t>
            </a:r>
            <a:endParaRPr lang="en-CA"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0648"/>
            <a:ext cx="9144000" cy="3447098"/>
          </a:xfrm>
          <a:prstGeom prst="rect">
            <a:avLst/>
          </a:prstGeom>
        </p:spPr>
        <p:txBody>
          <a:bodyPr wrap="square">
            <a:spAutoFit/>
          </a:bodyPr>
          <a:lstStyle/>
          <a:p>
            <a:endParaRPr lang="en-CA" dirty="0"/>
          </a:p>
          <a:p>
            <a:r>
              <a:rPr lang="en-CA" sz="4000" b="1" dirty="0">
                <a:solidFill>
                  <a:schemeClr val="bg1"/>
                </a:solidFill>
                <a:latin typeface="Arial Black" pitchFamily="34" charset="0"/>
              </a:rPr>
              <a:t>The Trustees and Elders of the Charlottetown Bible Chapel have reviewed and adopted these guidelines and procedures as official policy. </a:t>
            </a:r>
            <a:endParaRPr lang="en-CA" sz="4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443</TotalTime>
  <Words>924</Words>
  <Application>Microsoft Office PowerPoint</Application>
  <PresentationFormat>On-screen Show (4:3)</PresentationFormat>
  <Paragraphs>119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Slide 1</vt:lpstr>
      <vt:lpstr>Plan to Protect  Charlottetown Bible Chapel</vt:lpstr>
      <vt:lpstr>Slide 3</vt:lpstr>
      <vt:lpstr>Slide 4</vt:lpstr>
      <vt:lpstr>Slide 5</vt:lpstr>
      <vt:lpstr>Slide 6</vt:lpstr>
      <vt:lpstr>Slide 7</vt:lpstr>
      <vt:lpstr>Slide 8</vt:lpstr>
      <vt:lpstr>Slide 9</vt:lpstr>
      <vt:lpstr>Slide 10</vt:lpstr>
      <vt:lpstr>Slide 11</vt:lpstr>
      <vt:lpstr>Slide 12</vt:lpstr>
      <vt:lpstr>Criminal Record Check</vt:lpstr>
      <vt:lpstr>Two Adult Rule</vt:lpstr>
      <vt:lpstr>Open  Door </vt:lpstr>
      <vt:lpstr>What is Child Abuse?</vt:lpstr>
      <vt:lpstr>What is child abuse?</vt:lpstr>
      <vt:lpstr>What is Child Abuse?</vt:lpstr>
      <vt:lpstr>What is Child Abuse?</vt:lpstr>
      <vt:lpstr>What is Child Abuse?</vt:lpstr>
      <vt:lpstr> Physical signs may include</vt:lpstr>
      <vt:lpstr> Behavioral signs may include</vt:lpstr>
      <vt:lpstr> Verbal signs may include the following statements: </vt:lpstr>
      <vt:lpstr> Incident Reporting Procedures </vt:lpstr>
      <vt:lpstr>Incident Reporting Procedures</vt:lpstr>
      <vt:lpstr> Responding to the Child</vt:lpstr>
      <vt:lpstr>Responding to the Child</vt:lpstr>
      <vt:lpstr>Responding to the Child</vt:lpstr>
      <vt:lpstr>Responding to the Child</vt:lpstr>
      <vt:lpstr>Responding to an incident</vt:lpstr>
      <vt:lpstr>Responding to an incident</vt:lpstr>
      <vt:lpstr>Slide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to Protect  Charlottetown Bible Chapel</dc:title>
  <dc:creator>Don</dc:creator>
  <cp:lastModifiedBy>Don</cp:lastModifiedBy>
  <cp:revision>52</cp:revision>
  <dcterms:created xsi:type="dcterms:W3CDTF">2011-11-19T18:31:40Z</dcterms:created>
  <dcterms:modified xsi:type="dcterms:W3CDTF">2011-11-23T00:30:17Z</dcterms:modified>
</cp:coreProperties>
</file>