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11" r:id="rId2"/>
    <p:sldId id="312" r:id="rId3"/>
    <p:sldId id="300" r:id="rId4"/>
    <p:sldId id="299" r:id="rId5"/>
    <p:sldId id="301" r:id="rId6"/>
    <p:sldId id="302" r:id="rId7"/>
    <p:sldId id="303" r:id="rId8"/>
    <p:sldId id="304" r:id="rId9"/>
    <p:sldId id="277" r:id="rId10"/>
    <p:sldId id="321" r:id="rId11"/>
    <p:sldId id="322" r:id="rId12"/>
    <p:sldId id="323" r:id="rId13"/>
    <p:sldId id="324" r:id="rId14"/>
    <p:sldId id="325" r:id="rId15"/>
    <p:sldId id="326" r:id="rId16"/>
    <p:sldId id="272" r:id="rId17"/>
    <p:sldId id="286" r:id="rId18"/>
    <p:sldId id="327" r:id="rId19"/>
    <p:sldId id="316" r:id="rId20"/>
    <p:sldId id="305" r:id="rId21"/>
    <p:sldId id="306" r:id="rId22"/>
    <p:sldId id="317" r:id="rId23"/>
    <p:sldId id="318" r:id="rId24"/>
    <p:sldId id="313" r:id="rId25"/>
    <p:sldId id="276" r:id="rId26"/>
    <p:sldId id="280" r:id="rId27"/>
    <p:sldId id="283" r:id="rId28"/>
    <p:sldId id="284" r:id="rId29"/>
    <p:sldId id="285" r:id="rId30"/>
    <p:sldId id="319" r:id="rId31"/>
    <p:sldId id="281" r:id="rId32"/>
    <p:sldId id="282" r:id="rId33"/>
    <p:sldId id="307" r:id="rId34"/>
    <p:sldId id="310" r:id="rId35"/>
    <p:sldId id="308" r:id="rId36"/>
    <p:sldId id="309" r:id="rId37"/>
    <p:sldId id="260" r:id="rId38"/>
    <p:sldId id="261" r:id="rId39"/>
    <p:sldId id="314" r:id="rId40"/>
    <p:sldId id="315" r:id="rId41"/>
    <p:sldId id="270" r:id="rId42"/>
    <p:sldId id="290" r:id="rId43"/>
    <p:sldId id="296" r:id="rId44"/>
    <p:sldId id="292" r:id="rId45"/>
    <p:sldId id="293" r:id="rId46"/>
    <p:sldId id="297" r:id="rId47"/>
    <p:sldId id="294" r:id="rId48"/>
    <p:sldId id="268" r:id="rId49"/>
    <p:sldId id="263" r:id="rId50"/>
    <p:sldId id="258" r:id="rId51"/>
    <p:sldId id="289" r:id="rId52"/>
    <p:sldId id="287" r:id="rId53"/>
    <p:sldId id="288" r:id="rId54"/>
    <p:sldId id="257" r:id="rId55"/>
    <p:sldId id="259" r:id="rId56"/>
    <p:sldId id="298" r:id="rId57"/>
    <p:sldId id="275" r:id="rId58"/>
    <p:sldId id="266" r:id="rId59"/>
    <p:sldId id="267" r:id="rId60"/>
    <p:sldId id="264" r:id="rId61"/>
    <p:sldId id="265" r:id="rId62"/>
    <p:sldId id="269" r:id="rId63"/>
    <p:sldId id="295" r:id="rId64"/>
    <p:sldId id="320" r:id="rId65"/>
    <p:sldId id="271" r:id="rId6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5022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01B86-E389-4D56-98A6-D8C94EA5E228}" type="datetimeFigureOut">
              <a:rPr lang="en-CA" smtClean="0"/>
              <a:pPr/>
              <a:t>24/05/2015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C147A-487E-4067-B29F-5512290E3984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01B86-E389-4D56-98A6-D8C94EA5E228}" type="datetimeFigureOut">
              <a:rPr lang="en-CA" smtClean="0"/>
              <a:pPr/>
              <a:t>24/05/2015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C147A-487E-4067-B29F-5512290E3984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01B86-E389-4D56-98A6-D8C94EA5E228}" type="datetimeFigureOut">
              <a:rPr lang="en-CA" smtClean="0"/>
              <a:pPr/>
              <a:t>24/05/2015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C147A-487E-4067-B29F-5512290E3984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01B86-E389-4D56-98A6-D8C94EA5E228}" type="datetimeFigureOut">
              <a:rPr lang="en-CA" smtClean="0"/>
              <a:pPr/>
              <a:t>24/05/2015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C147A-487E-4067-B29F-5512290E3984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01B86-E389-4D56-98A6-D8C94EA5E228}" type="datetimeFigureOut">
              <a:rPr lang="en-CA" smtClean="0"/>
              <a:pPr/>
              <a:t>24/05/2015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C147A-487E-4067-B29F-5512290E3984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01B86-E389-4D56-98A6-D8C94EA5E228}" type="datetimeFigureOut">
              <a:rPr lang="en-CA" smtClean="0"/>
              <a:pPr/>
              <a:t>24/05/2015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C147A-487E-4067-B29F-5512290E3984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01B86-E389-4D56-98A6-D8C94EA5E228}" type="datetimeFigureOut">
              <a:rPr lang="en-CA" smtClean="0"/>
              <a:pPr/>
              <a:t>24/05/2015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C147A-487E-4067-B29F-5512290E3984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01B86-E389-4D56-98A6-D8C94EA5E228}" type="datetimeFigureOut">
              <a:rPr lang="en-CA" smtClean="0"/>
              <a:pPr/>
              <a:t>24/05/2015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C147A-487E-4067-B29F-5512290E3984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01B86-E389-4D56-98A6-D8C94EA5E228}" type="datetimeFigureOut">
              <a:rPr lang="en-CA" smtClean="0"/>
              <a:pPr/>
              <a:t>24/05/2015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C147A-487E-4067-B29F-5512290E3984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01B86-E389-4D56-98A6-D8C94EA5E228}" type="datetimeFigureOut">
              <a:rPr lang="en-CA" smtClean="0"/>
              <a:pPr/>
              <a:t>24/05/2015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C147A-487E-4067-B29F-5512290E3984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01B86-E389-4D56-98A6-D8C94EA5E228}" type="datetimeFigureOut">
              <a:rPr lang="en-CA" smtClean="0"/>
              <a:pPr/>
              <a:t>24/05/2015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C147A-487E-4067-B29F-5512290E3984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A01B86-E389-4D56-98A6-D8C94EA5E228}" type="datetimeFigureOut">
              <a:rPr lang="en-CA" smtClean="0"/>
              <a:pPr/>
              <a:t>24/05/2015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3C147A-487E-4067-B29F-5512290E3984}" type="slidenum">
              <a:rPr lang="en-CA" smtClean="0"/>
              <a:pPr/>
              <a:t>‹#›</a:t>
            </a:fld>
            <a:endParaRPr lang="en-C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hyperlink" Target="http://www.google.ca/url?sa=i&amp;rct=j&amp;q=&amp;esrc=s&amp;source=images&amp;cd=&amp;cad=rja&amp;uact=8&amp;ved=0CAcQjRw&amp;url=http://www.larepublica.pe/09-04-2013/expropiacion-de-36-tiendas-del-mercado-modelo-de-chiclayo-se-define-manana&amp;ei=sKZgVa--HYaSyQThq4DoBA&amp;bvm=bv.93990622,d.aWw&amp;psig=AFQjCNGdfYSndMrXZ6BLUu_tr28JnwpzMA&amp;ust=1432483838617760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hyperlink" Target="http://www.google.ca/url?sa=i&amp;source=images&amp;cd=&amp;cad=rja&amp;docid=a4_dvNeTrRHNsM&amp;tbnid=5mLtdDb-0c3tJM:&amp;ved=0CAgQjRwwAA&amp;url=http://eofdreams.com/cockroach.html&amp;ei=PowgUoiWLq2-sAT4t4GQCQ&amp;psig=AFQjCNGIavbpBIx5vxpfJSx3Ggp1VZ3tKA&amp;ust=1377951166866785" TargetMode="Externa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hyperlink" Target="http://www.google.ca/url?sa=i&amp;rct=j&amp;q=&amp;esrc=s&amp;frm=1&amp;source=images&amp;cd=&amp;cad=rja&amp;docid=Dh2XR1kzKfPomM&amp;tbnid=cbxoeZv26wFoMM:&amp;ved=0CAUQjRw&amp;url=http://rischmoller.wordpress.com/2012/02/23/hidden-growth-in-latin-america-peru/&amp;ei=rIwgUuezJZWp4APB-4C4Cw&amp;bvm=bv.51495398,d.cWc&amp;psig=AFQjCNEZ421isb5xcYlBiMlYW_GyDTk82g&amp;ust=1377951256786180" TargetMode="Externa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6.jpeg"/><Relationship Id="rId4" Type="http://schemas.openxmlformats.org/officeDocument/2006/relationships/hyperlink" Target="http://www.google.ca/url?sa=i&amp;rct=j&amp;q=&amp;esrc=s&amp;frm=1&amp;source=images&amp;cd=&amp;cad=rja&amp;docid=Dh2XR1kzKfPomM&amp;tbnid=cbxoeZv26wFoMM:&amp;ved=0CAUQjRw&amp;url=http://www.inside-peru.com/peru-money.html&amp;ei=84wgUty8Ma_K4AP6koGwBA&amp;bvm=bv.51495398,d.cWc&amp;psig=AFQjCNEZ421isb5xcYlBiMlYW_GyDTk82g&amp;ust=1377951256786180" TargetMode="Externa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hyperlink" Target="http://www.google.com/url?sa=i&amp;rct=j&amp;q=&amp;esrc=s&amp;source=images&amp;cd=&amp;cad=rja&amp;uact=8&amp;ved=0CAcQjRw&amp;url=http://www.gofundme.com/ll6lcw&amp;ei=IaNgVYXvMsmPyASfrIDQCg&amp;psig=AFQjCNF1QCSVtcyH83N_RPe4SvQdqCGxSw&amp;ust=1432482804017878" TargetMode="Externa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2895600"/>
            <a:ext cx="7851648" cy="1828800"/>
          </a:xfrm>
        </p:spPr>
        <p:txBody>
          <a:bodyPr/>
          <a:lstStyle/>
          <a:p>
            <a:r>
              <a:rPr lang="en-CA" dirty="0" smtClean="0"/>
              <a:t>e</a:t>
            </a:r>
            <a:endParaRPr lang="en-CA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 flipH="1" flipV="1">
            <a:off x="2819400" y="2667000"/>
            <a:ext cx="2743200" cy="1143000"/>
          </a:xfrm>
        </p:spPr>
        <p:txBody>
          <a:bodyPr>
            <a:normAutofit/>
          </a:bodyPr>
          <a:lstStyle/>
          <a:p>
            <a:r>
              <a:rPr lang="en-CA" sz="3200" dirty="0" err="1" smtClean="0"/>
              <a:t>PPeru</a:t>
            </a:r>
            <a:endParaRPr lang="en-CA" sz="3200" dirty="0"/>
          </a:p>
        </p:txBody>
      </p:sp>
      <p:pic>
        <p:nvPicPr>
          <p:cNvPr id="4" name="Picture 3" descr="DPP_016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419600" cy="3429000"/>
          </a:xfrm>
          <a:prstGeom prst="rect">
            <a:avLst/>
          </a:prstGeom>
        </p:spPr>
      </p:pic>
      <p:pic>
        <p:nvPicPr>
          <p:cNvPr id="109570" name="Picture 2" descr="https://fbcdn-sphotos-b-a.akamaihd.net/hphotos-ak-prn1/525581_10151426835180391_1462319671_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9600" y="3200400"/>
            <a:ext cx="4724400" cy="3657600"/>
          </a:xfrm>
          <a:prstGeom prst="rect">
            <a:avLst/>
          </a:prstGeom>
          <a:noFill/>
        </p:spPr>
      </p:pic>
      <p:pic>
        <p:nvPicPr>
          <p:cNvPr id="109572" name="Picture 4" descr="https://fbcdn-sphotos-d-a.akamaihd.net/hphotos-ak-prn1/21041_481259670390_934068_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352800"/>
            <a:ext cx="4419600" cy="3505200"/>
          </a:xfrm>
          <a:prstGeom prst="rect">
            <a:avLst/>
          </a:prstGeom>
          <a:noFill/>
        </p:spPr>
      </p:pic>
      <p:pic>
        <p:nvPicPr>
          <p:cNvPr id="109574" name="Picture 6" descr="http://www.peru-machu-picchu.com/pics/machu-picchu-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19600" y="0"/>
            <a:ext cx="4724400" cy="3276600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2895600" y="2514602"/>
            <a:ext cx="3200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8000" dirty="0" smtClean="0">
                <a:solidFill>
                  <a:schemeClr val="bg1"/>
                </a:solidFill>
                <a:latin typeface="Lucida Handwriting" pitchFamily="66" charset="0"/>
              </a:rPr>
              <a:t>PERU</a:t>
            </a:r>
            <a:endParaRPr lang="en-CA" sz="8000" dirty="0">
              <a:solidFill>
                <a:schemeClr val="bg1"/>
              </a:solidFill>
              <a:latin typeface="Lucida Handwriting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4191001"/>
            <a:ext cx="464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b="1" dirty="0" smtClean="0">
                <a:solidFill>
                  <a:schemeClr val="bg1"/>
                </a:solidFill>
                <a:latin typeface="Lucida Handwriting" pitchFamily="66" charset="0"/>
              </a:rPr>
              <a:t>By Mark  &amp; Kim </a:t>
            </a:r>
            <a:r>
              <a:rPr lang="en-CA" sz="2400" b="1" dirty="0" err="1" smtClean="0">
                <a:solidFill>
                  <a:schemeClr val="bg1"/>
                </a:solidFill>
                <a:latin typeface="Lucida Handwriting" pitchFamily="66" charset="0"/>
              </a:rPr>
              <a:t>DeJager</a:t>
            </a:r>
            <a:endParaRPr lang="en-CA" sz="2400" b="1" dirty="0">
              <a:solidFill>
                <a:schemeClr val="bg1"/>
              </a:solidFill>
              <a:latin typeface="Lucida Handwriting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098" name="Picture 2" descr="C:\Users\MARK\Desktop\10996674_10155109085425391_83999080082779274_n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13309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122" name="Picture 2" descr="C:\Users\MARK\Desktop\10998890_10155089199020391_7180083926653550473_n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87053" y="304800"/>
            <a:ext cx="9231053" cy="6248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6146" name="Picture 2" descr="C:\Users\MARK\Desktop\17409_10206218834459628_5307997527101126145_n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7170" name="Picture 2" descr="C:\Users\MARK\Desktop\10689660_10154689675105391_8448914603758371088_n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5833"/>
          <a:stretch>
            <a:fillRect/>
          </a:stretch>
        </p:blipFill>
        <p:spPr bwMode="auto">
          <a:xfrm>
            <a:off x="-152400" y="609600"/>
            <a:ext cx="9448800" cy="5410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8194" name="Picture 2" descr="C:\Users\MARK\Desktop\1455972_10153404805835391_12767912_n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2230" r="7194"/>
          <a:stretch>
            <a:fillRect/>
          </a:stretch>
        </p:blipFill>
        <p:spPr bwMode="auto">
          <a:xfrm>
            <a:off x="-788952" y="217280"/>
            <a:ext cx="10458372" cy="62597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9218" name="Picture 2" descr="C:\Users\MARK\Desktop\603290_10152042337100391_1116549593_n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4926" t="9259" r="2985"/>
          <a:stretch>
            <a:fillRect/>
          </a:stretch>
        </p:blipFill>
        <p:spPr bwMode="auto">
          <a:xfrm>
            <a:off x="-228600" y="1022466"/>
            <a:ext cx="5181600" cy="4616334"/>
          </a:xfrm>
          <a:prstGeom prst="rect">
            <a:avLst/>
          </a:prstGeom>
          <a:noFill/>
        </p:spPr>
      </p:pic>
      <p:pic>
        <p:nvPicPr>
          <p:cNvPr id="9219" name="Picture 3" descr="C:\Users\MARK\Desktop\10930123_1096784980336562_1113901142121191408_n.jpg"/>
          <p:cNvPicPr>
            <a:picLocks noChangeAspect="1" noChangeArrowheads="1"/>
          </p:cNvPicPr>
          <p:nvPr/>
        </p:nvPicPr>
        <p:blipFill>
          <a:blip r:embed="rId3" cstate="print"/>
          <a:srcRect l="3333" r="3333"/>
          <a:stretch>
            <a:fillRect/>
          </a:stretch>
        </p:blipFill>
        <p:spPr bwMode="auto">
          <a:xfrm>
            <a:off x="4724400" y="-1"/>
            <a:ext cx="4495800" cy="722539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What is the command?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 smtClean="0"/>
              <a:t>Go therefore and make disciples of all nation Matthew 28:19</a:t>
            </a:r>
            <a:endParaRPr lang="en-C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Where are we to do this?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 smtClean="0"/>
              <a:t>you will be my witnesses in Jerusalem and in all Judea and Samaria, and to the end of the earth Acts 1:8</a:t>
            </a:r>
          </a:p>
          <a:p>
            <a:r>
              <a:rPr lang="en-CA" dirty="0" smtClean="0"/>
              <a:t>Or</a:t>
            </a:r>
          </a:p>
          <a:p>
            <a:r>
              <a:rPr lang="en-CA" dirty="0" smtClean="0"/>
              <a:t>Dartmouth, the Maritimes and Peru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38022" y="-152400"/>
            <a:ext cx="9520868" cy="701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 smtClean="0"/>
              <a:t>What are some different things for us?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5791200" cy="4873752"/>
          </a:xfrm>
        </p:spPr>
        <p:txBody>
          <a:bodyPr/>
          <a:lstStyle/>
          <a:p>
            <a:r>
              <a:rPr lang="en-CA" dirty="0" smtClean="0"/>
              <a:t>Simple things</a:t>
            </a:r>
          </a:p>
          <a:p>
            <a:r>
              <a:rPr lang="en-CA" dirty="0" smtClean="0"/>
              <a:t>Documents</a:t>
            </a:r>
            <a:endParaRPr lang="en-CA" dirty="0" smtClean="0"/>
          </a:p>
          <a:p>
            <a:r>
              <a:rPr lang="en-CA" dirty="0" smtClean="0"/>
              <a:t>Language</a:t>
            </a:r>
          </a:p>
          <a:p>
            <a:r>
              <a:rPr lang="en-CA" dirty="0" smtClean="0"/>
              <a:t>Food</a:t>
            </a:r>
          </a:p>
          <a:p>
            <a:r>
              <a:rPr lang="en-CA" dirty="0" smtClean="0"/>
              <a:t>Money</a:t>
            </a:r>
          </a:p>
          <a:p>
            <a:r>
              <a:rPr lang="en-CA" dirty="0" smtClean="0"/>
              <a:t>Weather</a:t>
            </a:r>
          </a:p>
          <a:p>
            <a:r>
              <a:rPr lang="en-CA" dirty="0" smtClean="0"/>
              <a:t>Bugs and other creepy things</a:t>
            </a:r>
          </a:p>
          <a:p>
            <a:r>
              <a:rPr lang="en-CA" dirty="0" smtClean="0"/>
              <a:t>Customs</a:t>
            </a:r>
          </a:p>
          <a:p>
            <a:r>
              <a:rPr lang="en-CA" dirty="0" smtClean="0"/>
              <a:t>Homesickness</a:t>
            </a:r>
          </a:p>
          <a:p>
            <a:endParaRPr lang="en-C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10242" name="Picture 2" descr="C:\Users\MARK\Desktop\world-map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228600"/>
            <a:ext cx="9528049" cy="6477000"/>
          </a:xfrm>
          <a:prstGeom prst="rect">
            <a:avLst/>
          </a:prstGeom>
          <a:noFill/>
        </p:spPr>
      </p:pic>
      <p:cxnSp>
        <p:nvCxnSpPr>
          <p:cNvPr id="6" name="Straight Arrow Connector 5"/>
          <p:cNvCxnSpPr/>
          <p:nvPr/>
        </p:nvCxnSpPr>
        <p:spPr>
          <a:xfrm flipH="1">
            <a:off x="2514600" y="2895600"/>
            <a:ext cx="304800" cy="1828800"/>
          </a:xfrm>
          <a:prstGeom prst="straightConnector1">
            <a:avLst/>
          </a:prstGeom>
          <a:ln w="38100" cmpd="sng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63490" name="Picture 2" descr="C:\Users\MARK\Documents\Peru Pres\IMG_986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4514" name="AutoShape 2" descr="http://cdn.larepublica.pe/sites/default/files/imagecache/img_noticia_640x384/imagen/2013/04/08/imagen-114MMEDINASDARC5199786.jpg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155575" y="-1790700"/>
            <a:ext cx="5619750" cy="37433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pic>
        <p:nvPicPr>
          <p:cNvPr id="64515" name="Picture 3" descr="C:\Users\MARK\Desktop\imagen-114MMEDINASDARC519978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579549" y="0"/>
            <a:ext cx="10303098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100" name="Picture 4" descr="http://t1.gstatic.com/images?q=tbn:ANd9GcTKWxvI_q1FfHHn9EozeUuv_kGn_VystflP7Gn2rWWAYq7TMZz9yw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-67310"/>
            <a:ext cx="8763000" cy="693483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1400" y="579438"/>
            <a:ext cx="5334000" cy="2697162"/>
          </a:xfrm>
        </p:spPr>
        <p:txBody>
          <a:bodyPr>
            <a:normAutofit/>
          </a:bodyPr>
          <a:lstStyle/>
          <a:p>
            <a:r>
              <a:rPr lang="en-CA" dirty="0" smtClean="0"/>
              <a:t>1 Canadian $ = </a:t>
            </a:r>
            <a:br>
              <a:rPr lang="en-CA" dirty="0" smtClean="0"/>
            </a:br>
            <a:r>
              <a:rPr lang="en-CA" dirty="0" smtClean="0"/>
              <a:t>2.6 Nuevo Soles</a:t>
            </a:r>
            <a:br>
              <a:rPr lang="en-CA" dirty="0" smtClean="0"/>
            </a:br>
            <a:r>
              <a:rPr lang="en-CA" sz="3100" dirty="0" smtClean="0"/>
              <a:t>Peru is a leader in counterfeit money</a:t>
            </a:r>
            <a:endParaRPr lang="en-CA" sz="3100" dirty="0"/>
          </a:p>
        </p:txBody>
      </p:sp>
      <p:sp>
        <p:nvSpPr>
          <p:cNvPr id="5122" name="AutoShape 2" descr="data:image/jpeg;base64,/9j/4AAQSkZJRgABAQAAAQABAAD/2wCEAAkGBxQTEhUUExQWFhQWGBkYGRgYGBkcGRgYGBsaGh8aFxsaHCggHBwlHxwXITEhJSkrLi4uFx8zODMsNygtLisBCgoKDg0OGxAQGzQkICQsLCwsLC80LCwsLCwsLCwsLCwsLCwsLCwsLCwsLCwsLCwsLCwsLCwsLCwsLCwsLCwsLP/AABEIATwAnwMBIgACEQEDEQH/xAAbAAACAwEBAQAAAAAAAAAAAAAEBQIDBgEAB//EAEQQAAIBAgQEAwYDBQYFAwUAAAECEQMhAAQSMQUiQVETYXEGMoGRobFCwfAUI1Jy0RUzYpLS4UNTgqLxBxbCFzRFc7L/xAAZAQADAQEBAAAAAAAAAAAAAAABAgMABAX/xAAqEQACAgEDAwMDBQEAAAAAAAAAAQIRAxIhMRNBUQQiYTJC8BRxgZGhwf/aAAwDAQACEQMRAD8A+icd40cu9MQCrA26ltlC8wMloEBTv03wupe19UFlKiQGDPoYANTADSpaVkskA/8AME7HGqzKU4DPpt1PSfPF2WyqXhVv5b4bYWLYoHGzYCpSdS1JTWUfu08QOYbnImVUC4/vk36qaftVXKqeSHo+KGCyAwp1HKmHI/CkXmzT0xtFydMAgIsHcQIM98RTI0wIFNAP5RjWh9TM03tDVXUDBK1GJ5DPgoSHaAxt7oDHrqtbFi+066aF9RqaNWiDdwV79Hiew3iROiOUT+BfkMVfsNObU0/yjr8Ma0BtmHHtBULlfERSfEMsQvuhCNyeXmNxex7YFPtExnRUW5AGoIY5QSzQZCg3JFiAYnGyfJUpP7tNz+Ff6YicjS/5dP8Ayr/TFNibk/gyeS9qQ9Tro6yIg6TYknoyEARfxV7YlS9phUWoVJBVXN9MyGEQZIPKRsYOHlPhlNatRtCnXphdItAxaUoyF0JJ/wAI/p64WWnsTjKXczf9uOsgushgCAVkKU1amHvADqZ6GMH8D4l4qFtYMFeo3KIzAjaQxYfCMOVy9MQulfIaR0jy8xiFaqiGIAsTYdv0fliY7lYuz3EFpc06mOyib/IG2Asir5liXqMo0+5SZlA7gkQT/thVXzhrNVdr6IUADabn6R8zgn2cFRDInmmx93Ve47ycXgqiTe7NIvs3QiAHG21Wp9tUfPC/P5atlyGSo1Sl+JHksLx7wIMfb0uNHkqgMna439MQzYBsRIYQR3m2MpMdwi0KaWaWouoG0XB/CeoYAwIM4XZzjJCr4cAE6S7IzBbA2XfrvhVn6RVAZjUCIm+pSVIiYiR26nHadEEAAvBSwDaYOsghh1BiYHT4YpewcWDU0xpwrjR1A1LhSQGVGUPymYDnceWNlRYMARsRI8xjD08p/eE1EeJ0WYaRtaQO4sJ2+em9m6pNLyBgfci/niOR2Vlh0Wwniqg0mBuLGwm8iOh/XUb4Y5Pb4DrPTv1wDxNf3LgErIiRuJta4+4wdkfd+A8unUdMTEiEDHjjuOYA56ccx0DHGOMYUVcwstfYn7nAtXiCL1n0wLnDd7nduv8AiOAggZgO5Hy3+04aUmiUdwjK579/X1MQAEIBEAAibdze49MSGaWo4I6AGSL2Jn6fbCs5pDWqAXI3HkfP0+2JUzpZe1p9DIwk5tvgRRruF5jNOGJHSQJGw8vpinO5uVJO+jt9t++I1zHLA63/AKYGr5cmm0bgEz8JxJS9xRrYytTUoq6CTqqLvsAFmTaYw34D7RARTampJhVdb8xIiRAjAvCcujLVRgTzBvkNvpjlHKquZRiAoD0zp7c4ue5sT8MdsGmiT2Y9z/EMxlQA1WmoUgQFao7wCSzHZQBvAPTGiyVR6lEM/vCOhE7eQn1gemO51KRqUy5AcMwU2iTfSR5gAj+Wx7sCto9NvywGyiRis3Q5XQsZWrVUXa8kOB2Fp3I8pwvpMaV9QBsP8VryQRtPW+HftIWQPywrGnpgG7nWGJIBvptgPheUp1FdqgJ2MElQI73vMdT/ALUStDQzdN0VJmlLCAGdpGkAm9rx26+uNrwXKmnTEzqbmaf4iBIxlcvWya1UqeKggknnt1jcmw8jGNjkc9TqrqpurrtKkGD2t1xPIqHnklPtRzPiaTzp90nmAKiLyZt0wdlSCJG1vlgTiFPVScAarG0EyelgQfrgrJU9KgWsALT0HnfEhFyEDHox7HhgDnoxXUqqu5AnYdT6DrjteppUtvAJwuqVdBj8ZuzdeotPS23pgN0FKxTmgSzQOpMERYk9DgbKoTUBiANz8MPyBVBR94kHqPljE8SSqHjm0xEoBAYHYDVPTfDa00RljcWW/wBmOlRmIMkKSOw26en0xccuxg6T06HCSjSqtU59cRykgCCIPRvIYaeAxPM7WNgsDbqZB+2EnTfIkRjWyrHmCSLXg2kAf7YFzilaTG2195AMTt5Y7+xErp1V4G3OAAehsR1uJvOAOKZdKGXuGlgFAYy1oN7nrf8A6sCONN7jyn4FOWlHZwbCAb9CY7nrGKs1WUVVZ2kalZgs6tII5R8J+eEQLM06jvtNh12/U/XDNka2qA1pG3LFvnjsgkiTZuOEZpKtB1KeKYbUAaesgkkTzzqiPOcPuG1lemjKSRA3961uaeuMp7McUpy37mIBKuFEgEgFSd98aSlXMM7QtOS0jfTuf/OFkisWYj2m4k1WvpJGhGYKIEESeYyTJNrx6ebLKUNWVqLYalYAmANiNwI+eBs5w9qqJXEjUpYiGnmdmECReCB+oNdDOLUy9emDDeGxBMKNJBFzPLBsdVuxxWL2oi09aYgTNxpBy+XYixJqrzb+9FSMbf8A9OMuwSu5CKtSoCqo4YLANrExv1M4wmTNNAgfL0XI3JrqJ9YaMbr/ANOaNswwCKrupCJUV9Iht4JgXgT2OBl4PSy/S/z/AKzU8SYeEwbYwvu6veIX3QZO/S+COFsPDW9tK3Njt188JuPcUakaahJ1sAWI5Rfb+bthLS9pKpQ6qVIhkVkEmP7wJzfe3bHNRHHjlKmbw117j5jHlzC/xD5jGf4Ogqq/iUqYZKjodNwYgmJ7k/TCHi+fNGrURKVHSsD+7JJlVN4YdftgaWVWNN1vf58m9qEOGWRcEW6TgSogc3s4EEfrpvBx89oe1VZWJSnQDNYkIZNxudXc4bcD9oq2Yr0qdUUirlhZDIhHaxLWuoxnF9zk/UQU9Ku+NzVsVoqWYyYsO/kP64y2YrXv13va+Hb5QamtFz8pNvPCL2gFSmU8NTpMAsqhiJIBMRMAXtc/caWUlPuL2R6tUqtNREEO3UAjbl8/r5yGhy1cQVFOYiSTFzsRu0QCLr7xxnqmczC6qgWrq0kACkZaCu4j1vbbBOc43mBU0oKxXVGo0GFp6AqPPrHnhnGuEc2pvk2GVRo5gAewMgfTGZ9vlOlPQ/l06+m9rGQJjl+K5o1VWKvhlguo0wOxJuu0SPI4I9rso9SmIDNEiFE7+Udx5+kxCxbTKcoxPCMsXqBbb3HkSAegN5PT4ncabjlJKVJdY1OsimJIO3cXCjr/AOMJuCVUoVdVQERMgTqHlBNvw2t6YYce4rS8NRTIZ6hOo3LHabm4UTA+OOiPInYa+ylZSqK5L+IhYarwytBtttBAO0G56c9suJFlFFDAYwT1a8R/LO5xn0zYR6BUeGKQMzYNNmme4JEgXx2nV8WsrFXIDSSFa/W1ulh+jhtO9m1bUaLifFRSQUlF1ULbygd8JOE81cBgWFZahZemmYtpg3KtYz3wVmR4uoeG1x0pkEdZBNwZEX3BI64t4HwqoHNWqAsQET+Fek+gja+NFCzl4IZL2Noip+8GtHY6VlhoENylgQWO3yxs+E8Ho5ZW8BNOuJ5maY295j3OAUceJTvFz1Me6dp2w9RhFr4XK3sUhlnO9TAOL8ONZUAIGl1a/ZcJsv7JVNJU1UlVCoQp6VNfNfGqqkKYCSB11H7R+eOZeuTtTAB7sftGObqLg6oOcVsU8E4a1JH8RlZ3dnJUELLRtPphRxT2XerVaoHUBosQZEAD8sacBv4R/mP+nHCX/hX/ADn/AE4a2ZZJJ2jFH2Ef/mr8m8v6YL4P7JNRrU6hqKQha0GTKsv/AMsatWbqvyafvGIM5n+7b5r/AKsHUyWSEck9cuTE8d9natfMl1r6E5QUUvLaWJJMGAbj4DCpPYqr+71ZhDpMmRV5hyjSTqnoTPdjj6LWKj3qTX7afrDY6vh/wsPj/RsHq9hekfNP/YtRWAGaYGZJhgQJQjwzqgMApBJmzHBWT9kalPL16RzBJrFSDDcsGb815uDBGPoQp0t9N/Q/nikvT/5bfSP/AOsB5TdJnzg+wz6P/uZsBem/ToD4k6f8PcAzi5vYtjc1wCUVJCMphQAJOu4gD1x9DapSA91j6KxxHxaA6QP5Wj7YXq/IekzO5Xg6pRWk2mppF2I3gk3F9vXFJyKowKUl2JJCcwgWiLmfMjGn8fL+XybFi1KEWgjtBj5YMcsUqszxO7oRqWkSl5AnyKyTfaDI6dO+BqiObaWjw5Okn37HSes9otvjSaqI6fJW/pj1VqI3X/tY/YYbrR8g6UvBkHyj6goLEhQCb6SZQ6oB09GEb3JwblqTBYeZ1P0seYkQrE9I640YSifwyP5Wt/TEvCo/wj0g/bBWWCdmlCbWkyHGOEftKCkW06mF4Y+7zbEgdO+HnAeGnL0EolteieaNMySdpMb4ZKlEQQoEbcpEfTF3ip5/5W/pjTyqXAsMLjyC8QJlz2FvMxjI5TjGbISLkShYhYNRpKkkAWACiwA5z1GNdxSYfSYMWNrWF72xzJJZNUEwJPQmL443eo7Y1p3EdHjNdlZi/huE1U6RQTUa5CEm5Jt7se9b3TN3FeK1wzhKiKwFWEYAQU0inMyX1yWtFrDYzpgg7DHvCXsPli+5K4+DMf2rmSNQIEn3CgOnmrgyZBgeGsntqIm2Lchx1zWK1NKoVqVEsQSgNMJF+YkeI1h2HQzovCHYfLETSXsPljbm9pmsxxxnUFAJFRkaRbTqtfV/CVJa4F7HC9uM11RWlJcKQNAJlmAIP76BCmRJE3nTEF/xONajSsR28zgE0RJGhdO2w6329cc85U2Vik0AUvaKoGZWVCBqggETpeDYsZ5NTSD+Bh0wSfaEKlM1RpYsVcaX5YJEi035Yn+LF+XyK+EgKg7X/wAx/M/PFtbLLpBKgmet9xHXyjAb2CkrFma49U5PDQNKUmNmMNUbTHSY7bn4YinGKhLKUWVJvzX01RTIg+UNNxeLwcE5zKJflBUwCDcWuJ8pwZTydJgraBa4tMEGbdrk/PEtVjUkXhF3KgR5Yp8UD3EEfxGw+uJga30/hXfzPY4r4lUCgu11QWgSJPXfp598ZLuMlvRW1RgJLqo6cp/PA9TirCPddfLf4RM4Q180zkfvNSk3EXv3Mn898M8uiJYTpIuDf6HGtdjq6dcjnJZ1aglb+R/VxiytVjci/wCvj0wlqVgv7xNxB8mHUH4fbAWbzTsz1BGpELIDsCO8dRH/AG4CVkMkdIc3HjBbw+TYsXXV290336YfZfNA2BEgXHUeuMTkq9SrNSmlGuylJNOmQo1aibMJ1HTvEXGGa1PDqh4Kkg6g0Wnp872nY4v03Hc59eo1XEmIDQJ2EesD5Df4Ylk/w+g39MVcVnS9+wFp3IERN8XZRfdvNh9sP9wnYOjHsexyMWJncRZcSxzWMYwp4lSBqC94H3xQbTaT+vPBfED+8WDaPzOFzrzEk28/QY5Z8stHhBWVeUWw27euOZk2+PS+B9KlFKwRaO34v18Me0QFA7j7YEuKCuTjgffHMo4WRPeB6D9fLHT06b2xKnQFp2/845/uKdiPDBKeXbuT1ODNUDCXLcVSisPqkkxAmLdcEHjKadYnTB6GZBAg+eKwdIecJOXBRnMtTJ1aL+Ur9BgGsdwLaSOuwP1x7McaRyQFbuSBt5kb4FaRufe2PzGA2dMFJckKpISBuZ22uNvrbFmYYmm2gSIMgQbEgGO9pxXTpHSVbcwR5hbmPQ4OyVAsSEIBIW5B79Oxj5xhU6YueFqxIuaouCrUghFw0MwYxHMvTrthtw6iapQbEA7gjSAIF/SLeY7HA3Ga1PKsBVzAViSygq7GB1les/ngnhPtbkkW9UajvyVOnckHHS5SkuDiWJrdI1/E2Olv1aRPTeMWZInlkg2Fxtt08sD8WWVcRMkWvtI6Lcjy64Jye6yItt2tjff/ACJ9odj0Y8Tjwx0EjsYoq1AOkk7AC/68zi/ANdiFJG7MRPYCQPt9TgNmBc5lSWD6CIEdD17A/acJs3mwJUB2PUgGCIixMCPjhvRZ1YETuAZm8kd/jgfjj6WOkgQjMLdTM/Y/PEMqpNlYO3QHRzQpoqFV06ZiRIMm1zHUde+LameWFIuCZEAnyPu9vpgClUqkBuUlrxB7kWvvbEmzELqkBpjTIuRMwJ8owk5bbjRW+wXVziiPf26Ix7jt5YmtRSBDAk2EyCSZ6d4n5YCZhUAKlNO0GZVvMRgrJIViQs6oAXoCZ3iemOaT3KpUV5KmlSk6sWN4nTMW6WOBOI5RUWnBbSWMhgLxaYixwdwmoAzAH3vuMC8bp7aXB0gAC03kHrJO52xRbxLrbJQuyvBLggyRt17W+n66H8aoqsBRGmwxTkwyCbiR57+eBM7VkmZOD2K7uV2GrT5FYwSQYESeeJnsI+uDOEe81hsNtz/TbCZOUKDbVqt5TAPzDRhlwpm1lehAv0kdY/36Ym/qNP6GLfaXLls2hpNR8QUW5aiyNIYksJEfGR9cZ7iGaFZDTNbIrMSVpMpEEGzBfLGi9puD5qpX8WgEINFqTa2gwxMwPQi+A857I5hspRpLRy4qc3iPCh7NyQ+5kb47MTS5I2klZ9CzmW16hJFwbb2M9MWZVYKjsI+mB+MVmSlWdPfVXK2nmAMW63xh6PtLmQADUXxnakoDUiugVJlgJ5/LbASer+TivY+iHOpO5uJ907fLHhn6f8X0b+mFvspxKpXy4erp1hnUlRAOhioMdJGKfbPjFTLZY1KUatajmEiDvacdFMS4+Pz+hy2fp9W6Tsdpjt3xxKgYSOZD2mQfvj5lS/8AULNTDeF66D/qwWvt3mO1KP5T/qw8cUp8EcmeENnZvC9NDNyfQk/b74T5+qXYsQYg9OkbYhV4jWejQqCmGZ0BflYhfRQZvimpn8wRHgwCp2Rt7W39T8I3xy5E29LOiHCkkXkMwDKpfYWgd+5/U4hWoOVjwmt0MXt/NHzwGmazCKoNAbHZWMxAgAbfignoNr4IPE6qkg0IIjqeoJNwuwgCf8WJyimqHi2t6/xkaVB5AKEecr+RJwZlaZHpM4A/t2rE+AQQSI5rqPxDl7bd8Wf2ywYhqJECTDz6Wjv8pxJ41Y+p+P8AGU6ysuBcN19B+RwPxvM69DKiOG/Cy38wD3EYuOc8SkzqsGbqdxYAfAx98JjUYTIlZBgm3Y7eUdemNxsdeP3e4M/amCaYAsJAgAY5kaeq7MAguW8vLvgYuGJgEgkkAmwEAwe8efbE8xUJiZnYdvl2xrLaTuara6h/CogKOoAsBizJ5ozIJ7j18ji3I8NLLqM+UKbx6A/LBuX4OoYDnHwbf/IAOv0wrtsVyith1Rq6lBIgkTvtg+mbYBRYt28sDZLO1jmWRgPCGqDoYG2mIY2P4tvLFIcnDKNp12GOe0ulRWJAOpSRMiZEiOuMwvsvSJ1vmKhqA09FQp7vhTpBEQ3WZucbTPe78RjOZn2hpU3qIQS1MqCAV/EJmJsAuo33CmJx0SelkoR1LYZ8ByVPL0RTWprEsxYwCS5LGw23xT7S8MXNUPCFRUOpWk32npOBKftNSYAIjs0xCgSDqKXkjdhbyM7AkFNxpFQEq8mZWBKQ2jmvA5rb33Fr4opIV4pIyf8A9OS22ZQ+in/Vi+l7AVB/x0Pqp/rjQN7QUDMhiVkHkJ0ldRIMT0Rj8MWpxDLkqDGowQChBEv4QmRY6+WD2PbDxyU7TJzwalUkA8Q4FVNGjSp1dDUlgsNVzBAsNx5HATezVeHivu0g66kgSCR26R/1HGh4lXpojFgLaZ5Z94wNh1wk/bsvvMC9wGi25BG4G04hPEpSbbOnHlnCKjFbIHb2azAJZcw0cpCeJVANhrVmkmCRIO9z3xdwvhGaStqqZg1E0RGprtpAnSeUXkzcnERnqZJirsCxGtgQo3JE2AkX8xi2jnOquTfSeYkagYIuTebR3wOhvyNL1E6pr/BfT4Lnhb9okz1djAlTJkXsGGmw5sTThGeApzVHKXLHxWJYEgrMpHKLec4a086LE1FQGTHICY3Nx064HHEXJBFW1t/DO/8A0jywv6f5D+pl4X9F3BcnWSmy5h9bE2MzaL9BgYcCEszuWEGFA3A7/rrg05hrkt/2rPyicDvxSqLBKZnqVb7av6Yz9NIVepabfkuXIoAGCtzaZv372vEDFNfJo0EpsJBkkXaJO0xY4sp8Zfbwljvzface/tVv+WnpqcYWWEeOZ+Dq8o0jlUaZgXWYk3mfUj7HF+VZuUaQBIBi3/DBiI2nzxZQ4krb0/8AvJ+4xIcTHSl8nP5rhVi+TPJt9JbHrgPJGv47B58I6itlgXECRc9cEnitEbo3wg/ngwZqn/C36+OGjCu5Nza2oIz3u/HGcr8CpM7VCsswIOqSIYAGAbAkAXHbGjz/ALo9fyOM/wCGDmiTH91bvv2mw26YrPdkoukdyvsvSABUsrcp1AkElVUAm940qb9j3Mk5jgqlQA7CJk2JaW1y4aQea+3cbGMNVsPhiAxakLqYjX2eSWIY6m942vaqJgCJiq3T8K9sR/8AbUQVchlcMp3hVIIp6dioIBk33vfD0bjFyjG0o2pmR43wIwzNVYioygrr0gHWGBUxY2iegAjYykqcHqhNAZLljKgAkHcHmA07SABsNiAcbjjx/dgDcuNtPY/x2wmIIHUi/vCnBM7ct+/TDKKA5sz1ThTyD4l5BIIkQJlRJMAg3uZ0qemCMjwaqyVFp1mWCrknSZIAknbqgPxM4OzlQoVhZJ73AA6R8fe+XfD3J86KWA1R+owsqQY6u5lkybkITLFFaIIHMZJJJBgD09QcVHKVP4btqDm5gMrCzBeYifL3ek40PEX0uBAmDcG97DfrvbbAdeoEQsQCAOxMjYAAfXtgUmbVJFHE+KrSmTcXurR6knYYEyVbMZphpbw6ZvKoNUGL814v8ZwuyeUNarczBDfiALapEzYqAGaP5cbWgnhAKg9TecM2TVsVn2QQkQ9TYyS7FmnoRMf7QMSPs06yadZksAAwDKLeRk388aOkxO+Kq1cSB/v1xuRuDI08xXokpXAJ6ssxHRlP0IvBPpg/McSRBNjq2AN/1/TEvaKdajXYzIIMDlNgRG50kap2MG2MzTPNe4DAb9Ph2ucc+VaVaOr03vlUi/iudcEjmUH3dIBB7zN56Y1+Q4gOVHA1RcjaYn+vyxnuHqGpiV02YBwskifXcx364MzAUBQeYR/DBPqPhOOa3yd0salUTZ5/YeuFKsfHbmMaBy3i537TZv0MNs8sx8fywpFE+I5n8K8tp63teOl+xx1T5PLjwOQcVAXxwoe2OIt+uLiE2GPYizXxL57dB1xgC7jQkLv7w2APQ/xYVI66gGBtN9CiI6gjrg7jswgieY9GPT/DfCtaYIYR/wAN78w++GQBqFB0so3gbXibD6n5nBaMBIAiBcRsPhjGUcqQTpdgIAmTG6/r44PpobzVJ2mGt8sbppDOTH9SkpMxOryN7WjCH2mdSjaTeQDuIk3n/Lti8izfvSCBbmG9tvhin9nHhPLEsdJNxuNff0wNKsz4EfspIzLpFtJf4yq77xjYCsCcYXMZlqdSm1E1NR/dknS0EmQNOx67nGj4Pnsya6JWQik4cTUCB9S9tG633joPiO4iNNTNsB5wDbr/AL4z/GMpnPGY0qpKkroQtC73X3CAesk36bWcZWk8c6wQTsxYHzBIBAPY4wRbxrLVPESoF1oSi2FxJUSQPe3P06TjOaSHjpPxtYfSMa3PZvWi0ys03lah1EaRpNxG94HTf4YzzhalWDBUkzeCYHvSOs/W+EnTRTE3GVojls8UYLq1JMRuCD5fPbD3JUzUfT+AbmD2OxO/Tp3xls7nqVKoaf7Oz2SSvaZ7X9euGuR9r6FKQaNZQT1C28rkWxzdCb/Y9OWW47Lc+g54+78fywloR49U6SDCDUWJDRMQDZd8Os6Lj4/lhPl6f7yqZPvKNrWAPcyb+WKy+o82PA8OIaJOIKdPW2LUfFyZBlvE4AbMal1s5SmfdC+847k7gHcRFrk3gE5tCyuAblWA9SMKeJUS6UaiXQLsBtMHb4R5RjGeyLhQSr7jVAy3AZ3IPrzH6H54UtWhiuhzKspUMxggXF+tt/W+GfCkOoGDA6nrbAVWqtSs4BZdJMFY3gKSLEz73zwd6NHfkEetDcyCmABYkSesgDsfPDjJ5BWAZS0GPL3STsQDvgSrQPKdZKr0K7+pjB1LiahQTMb9Yjv5jCpOh5UCOPDZgqCyMbRIuI9Zjb1wBlsyzs5jc3sL9Np7EkkdWAw0zhLNqRwoiDKEzc+YjfCPiebTKg1KzgAzvTM27Kvx+YwquzOtIhqZ3QUc0xCNzAqLgyp27T9MaTMcYopnKHiOqKKVRtTGBJ0xc+QOPm2d40XkLTBUg7kr0NwBN8PMgpqHKuopVtQZVWsx0qyGSJA7RGH7kT6TQzisddMM1NvxQQJP8MgalIPvCRbF2Yr9MLuFUc2wPjVKCL+EU1dm+LMwB/y/LB+cqKqksQAtyTtA3JPbGGMn7S8VGXp3BJYwtgd4m5EAxJv2wiyFdTVDatQJNxcGbSP0MJvbTji5ivKT4aDShP4p3aPO3nCjCr2fyVWrWVKchmMzJACjctG4mbbWGFaDF7ml40+nMkpUqI3ICVHbtDjp388HcWyJSnSarnKtanUllgatgLnVVAB5vvhrS9nic14heabQHTo3LpgmfjidT2GadK1v3YJKq08urfymwv5YMZR23O/Uttze503HpjL0/aKhLFVdbsxOiNelgrEQbmcabPoSbdv64+cNksw61jUoVjmGspOjQEDiEpgNYkXuO+OfJd7EcKjXuNYjjMayj1k0tBBtBjaCPOfXHa+VampZs1WUCxspmbA+7vJGJ8CpvFZmpsmuqWVXEHTpWDHwxP2iBGWaxJldhJ94dBiyurZOajrpcC5uIq1lzbK3/wCryiLr8fjhh/aFMXSqt7srBoJO7LHuknfcb2mcYOqjF50tbax6iJwXlKpEahpMRHfbEpZJLg6MeDHJ02bPM5p4HMoVgSSsk6R2O/yGE9HMZenMNFt+bY95FvU98d4txY0EoRT1hqZ2JEQAQfdNsZ/NV0JZ2plSrEGKgsT5GltzFh6SNsO81Gx+m1X47ceTQNnk1aBUpXsQTeRJMAeX54H8ZB+OgCDFnAm20m9u1umECV0FQkpUuUB5gVliGQtsACbyI2OLsiKdYrTVqgOmRqURsCLAi46H74Tqtjv00UrNDk8woTmemFPUOCN+5/qcVcS4euYplWa14gixI9YOM2j5dlaNQVfwlRcBNBZoqAkRFgQY6HBPD9CPTrFzYlBy3JC6ZMMb3N/JrXwyysnL0y+f6MvnuBV0qikE1EmB7oBHXmLAbT1w3zvCamRalVqIrU590GwJM3Mb7RHlv11dLM0swji7rswba/SCNsAZvguuloWrVppsqKRpg9IvI8sWVPdHHKDTpjCv7c5VKOvXJOyaW1T25gB8dsfOfaH2sr5sxdKMjkXqe7t+L0sPXfDdfYmi5BFcnrMr7o3I8gZuO4w0yHstl03cvsYLAA+doP8A5wrkkMscmYXhvBKlYiAYNpjb4/rbH03gHBEy6nSJcjma/wAh5ScNEpqogWAEWER9cK85lsxUAJgRBham5/FcpMbdeg2viblZWMNIzoTrWepHU9PjBx7hNGqtWoz1taktpUPOkFpAI8hbA3DS/ioHAJHUGSbHewgjbri7glGl41R1qh2MyoQgrJG5m91P1xCf1I6Y/RL9vH5RsXogmTPzOInLLi7HsddI8+yvwR54iKHmcXY9gmKGy/XV9MdFC1zPw/3xdj2MYBzGQ1ReI/XfFZ4aTuROGWPYNmFFXhbm0qR2M/o4rHCWB1QmqItb6xOHePYFmszj8CJBBpU99QgLv3232xSPZddzRpE+QG/yxqcewKQynJcMza8D0AinSVZMmCL2icVHhtQGdHoBHztjU49ggcm+TEf2BCBQlSIK9JhtW9trny2xKnwgqACjHYXAvB1X9Zvja49hXGx1koxdXhQNzqksWuAYJAEbgxyjee2LMnw8UyGkGE0+7BksWJmbAkzHSLY2GOacLoD1fgy+Voy4N9z9j5YK4bwinR1FAQWuZM9Z/PD3wx2HyxwoOwwOkuQvNKqOVlmN/gSPtgXxEmPEuGCkeIbE7A33PbBdTCarwpmqM2sgG4jcNeDcxaWsAN8WRzSbXAe9elAPiCDt+8N9tr33HzHfEnzFMAE1BDbcxuPK99x8xhflOEPTurCZBgrIEKBaCLE6z/1+Qxe/DmIjVcmWtYnWaloYEXJ67fPGpCqU64J1MzRETUPX8b9JnY+TfI4s8WkYGsyQCOdpgnSDv3tgP+x4LHUea5taT4kkX/x/9vnjx4ObEOQwYEEyRpWCFYaua4BLbkzjUgasngJzZRASWYRE879bDrgX9spD/iMd7hqpFtyDNwO/mMercIZmJZyQdxcRDBrXsbEDsI6yTSeAShWUuSZCQbzveI8o2+eNpRnLJeyLUztLUR4jSFLEFqgssSYJ6SPnggZhCDDmAdJ5m96QIufMfPC48D5wRE2kAcsC0AHYEFgb3kdhix+C8ugMVHKTDEklREydjZbbCMHSvIFLJ4LRnKabuYMndztvt16R16YoqZ6jeTcfxKwO0mzDoN+2JjhA0QQDClQbfiMzEecYg3BdRJmJEGAIIgrAEWgFtu/kMDQvINWTwWVadMAlgsDvGAjmKbWp0Q5B6L9bA2wu4pmS7kGyqTbpv1wXV9p6WXoggCIhV/E7frc9McrSb52KX5LUqyY/ZubtA/pieYoMt/2b5aSfoDjKnPZiEzLIwZ2MtraHBAZQqbKAotG4B64fcN9qZjxCsfzKCPUEz5G3TBjXdg2Yfk+Iox03U9jt9sHGgh6A/AfnjPcYz1GoymmeYzJEEbG8jr088Lmz7nTTZoSQCT9J+WGg/dpJ5MigrZosxmKYYqtEvpuxVFIHXBeSWk6hlVIYSBAmPTGQZy7wyIzAsNCz4kIDCv0IEdN8Mq1VlCvBRo207Wiwt0j5j1PQ4EMfqHqb7G3qYXZRCKtS5N1MXi5J62npA/hGGNTANCofGqLAAGgiCJJMgkiZFgu4G3XCnoDAY7j2OTjGPHHhj2PDGMRqYrNTzxZUE4FKiNo32bCuVGoDfO/vSAQOk77d/wBdsF0i5EyD+u2BqnDkkRIkbAiPqMV5elIOpiCDA0mNsbVXIAqrW2mQSdhPxxF6trGO02x6nRUDqT5kn88QzPKCY2BO2JyknuEx1cDWwJvJnzwsyvCZqE5jTRRCAxqNJebhQxbYgi8/7MHq6nkxLR98D5rhz5xGKVAJq1AQ3UBrEETsAtov3tiGMiaHOVctUpMz1Q1MWJVhC6do0DcdMZNeH03qAUM2D2D02B8hqgA/LD/hXswq5SpRclg7a5FoiIjvGntfFHD/AGSpo+o1nK9AJW4tdg3fsBizTZmm+wTwj2dVVqF6jNVQGBYKJuGjrI7+fbCysLkRM/YkThzmqhTPUFB5atNqZHc0+dT6wWH/AFYUvS5wswZj8sa1FolmhqjQKKyglalNwzMSX5pBJ3UbEYLy6W0wxAMixHS8Bj1t8j5YYtwOox1NVA5YMTEg2vIt8MH8IyYpljUdGPRpvt57dgB0+WOtztHLi9PLVuah8BUan751i4CGZnvaIt1O5mcG1OmAqLqaziTqAW147/mPl64meqMMcx3HMYx7HccIxwmMYxXXeMUeIPP54ueOp+WIulrXGJyi27CmigZlZF+nf7Yr1gsYHqLzI9fLA9ZUVgGRieYghGaLzvB74lqUmAKgnurRae+2Bv5BaCg1jAvHwwDmM2oViSbWYGBHQ/X1wWWKra8YQ8WooKdlCmZusb7/ABnvfzwG6QGzPEDcXva+LvZU6dadVY/UR+Rww4Vw3xCWb3EF46n4YzZ4tor+MqaVqSppk3AUCCbWaCDHS4xGKa3ZP5D+IZSm9SVGaqICfE8MMUYwBCMSAI6xa0b4e5SvTdf3OqAYYNIYNA31XJ88IK/7FU5jVeTfTJUL5bY5W4tTppGVB1HdjsPTvbFE6FGXFcyP2vLkFZosgZev71tMj05Z/nGBajzUDdzPzOFfs7w5qlQ1TLCmWeb8zATvPfT/AJsO6+WDKHpCaZAKkXAt7sxYqZEGDbCO3uB2wr2zpNUyhFNWaWQkLclZkwBvjLJkKB//AB+b/wAzf6cayqjV8qyU3ZKoEggxcGQJtY7fHCilwWoioa2erI7CSoLNBETcNeJx2Ql7Tpw5FGO7o+mVcLcuf37+5ssxp1TAsY5u+/8AhjbDGrgJzTpsTIDPzGSBOkAfIAYABjjkYATOmpPgvSaAPxTBm86drbY7Vq1gCf3QAk31WAGMZO+A7EW6ev5HCF/aEIOerQBt0qR1np6fXHqXtPRJOutS0wbAVJ3tuO0/TCa4vuZ7cjSoIJxZTEKZxDKZ5aiB6bB1JIm429RjmZrwpYiQomBuY9cNqtCpLkhUJnzg4G8Vogg7xPLMd/z2wtzHG6JknxAqEgssiPd7G8alPxxAcSS66a8qJbm2AOkzzdDPyxJyQNQ3y7tHMoH1nGY47WJrEXtAA27dMG5DjVPUVC1iQDMnULA7yT2ifTFeV4tSqV100nDsLEhbAfiImR0g+Y74WVSVAbsNfLumW0Ku6EmZklhtYE9sfN+JcHq0GAqgAuJUki/x6X3nbH0n2gztalRZ6Kq7CIVgSCJE7dQJ+WAeK8GGcoI7BRmNFoJ0g7lfTpfacPKN7IzVmfyvs1mSt6UH+ZBfvucJazhWZC6AixuYkWjVEd7zHnhtwbitTJ65LGmFYeGxJKVFFgJ2EiI856Y77KezIrstSvam11BsapFyR/g7nridXsidXwVezVAftdLTz6TJP4biJPkJHzx9L4fw9KXugCQAfPTNz88YnLUKVCry0cwTqKk0rL7xbSQGFhtcdBjVZmm+smGseUgAx6Hwj3PX44rjVDx2L81k1V9aiCReNvl+tsI+OvRBTxldidWnS2nbTM3HljRZ3pPbGf45mQgSaS1Jn3gTG20Dr+WKLklmpJmuqi2Ml7VZYawQOY0awnyC42GBwgJv0ws46lSOtV3Mx7H6TWrlIjw8sOWI1BGB26zM40WeB8F++hvscFqgGwjHSMF21TEhBQVL83s+Y5mnrWCJ+O2E2YyTI23/AFfO2Ps8Y9jkh6Rx+4rlksnbcyPs67Lw8sBzKahAhrkSQIFzgRuK5pwFahpVyUPLUMGUBupFiGcg2snnjaV/zxAIDi3TRKn5PntNa7FCcmoLtpIK1rbEFgWjTa52FscZ60SMlewP99aZJWNXMQQDqmL434Fx6HHCMB4kDSY3ieVenVilkxUXwy2rnnVpaROqJ6dzPninLmqtQt+yxAqFH8OqSzCQpgsSsgmxvv3xtQcRrNjaEZoy+Q4lm2qU1ehpRhzNDjSb9zHb1w3zVbQUFzqYL70b/f09cHqcRUXnzxJxVgSE37UvLqSC+szNoQG5aOoFvLEmzRUkaeYKh06+rEAKYFtxh06DFbpbDRjQrihXR4kS0aT/AHmj3r7gTEepjsD5An5Koz01cjSWAOmZiek2xdpi3fFqpi6syRS64UcabMgL4AJknVAFrCN8P/CGLqVEeeGXNgcNW10f/9k=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155575" y="-1790699"/>
            <a:ext cx="1885951" cy="37433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pic>
        <p:nvPicPr>
          <p:cNvPr id="5124" name="Picture 4" descr="http://rischmoller.files.wordpress.com/2012/02/peruvian-money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1954"/>
            <a:ext cx="3429000" cy="6806046"/>
          </a:xfrm>
          <a:prstGeom prst="rect">
            <a:avLst/>
          </a:prstGeom>
          <a:noFill/>
        </p:spPr>
      </p:pic>
      <p:pic>
        <p:nvPicPr>
          <p:cNvPr id="5126" name="Picture 6" descr="https://encrypted-tbn2.gstatic.com/images?q=tbn:ANd9GcTSzxAhiksLrR2kAYgM8UTTMTexgq9p0CBQtX_pzyyflT7mk8tx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05201" y="3111330"/>
            <a:ext cx="5638800" cy="374667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121" name="Rectangle 1"/>
          <p:cNvSpPr>
            <a:spLocks noChangeArrowheads="1"/>
          </p:cNvSpPr>
          <p:nvPr/>
        </p:nvSpPr>
        <p:spPr bwMode="auto">
          <a:xfrm>
            <a:off x="0" y="392415"/>
            <a:ext cx="9144000" cy="610936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CA" sz="17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Lucida Sans Unicode" pitchFamily="34" charset="0"/>
                <a:ea typeface="Times New Roman" pitchFamily="18" charset="0"/>
                <a:cs typeface="Lucida Sans Unicode" pitchFamily="34" charset="0"/>
              </a:rPr>
              <a:t>1)</a:t>
            </a:r>
            <a:r>
              <a:rPr kumimoji="0" lang="en-CA" sz="17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Lucida Sans Unicode" pitchFamily="34" charset="0"/>
                <a:ea typeface="Times New Roman" pitchFamily="18" charset="0"/>
                <a:cs typeface="Lucida Sans Unicode" pitchFamily="34" charset="0"/>
              </a:rPr>
              <a:t>The </a:t>
            </a:r>
            <a:r>
              <a:rPr kumimoji="0" lang="en-CA" sz="17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Lucida Sans Unicode" pitchFamily="34" charset="0"/>
                <a:ea typeface="Times New Roman" pitchFamily="18" charset="0"/>
                <a:cs typeface="Lucida Sans Unicode" pitchFamily="34" charset="0"/>
              </a:rPr>
              <a:t>potato</a:t>
            </a:r>
            <a:r>
              <a:rPr kumimoji="0" lang="en-CA" sz="17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Lucida Sans Unicode" pitchFamily="34" charset="0"/>
                <a:ea typeface="Times New Roman" pitchFamily="18" charset="0"/>
                <a:cs typeface="Lucida Sans Unicode" pitchFamily="34" charset="0"/>
              </a:rPr>
              <a:t> </a:t>
            </a:r>
            <a:r>
              <a:rPr kumimoji="0" lang="en-CA" sz="17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Lucida Sans Unicode" pitchFamily="34" charset="0"/>
                <a:ea typeface="Times New Roman" pitchFamily="18" charset="0"/>
                <a:cs typeface="Lucida Sans Unicode" pitchFamily="34" charset="0"/>
              </a:rPr>
              <a:t> is </a:t>
            </a:r>
            <a:r>
              <a:rPr kumimoji="0" lang="en-CA" sz="17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Lucida Sans Unicode" pitchFamily="34" charset="0"/>
                <a:ea typeface="Times New Roman" pitchFamily="18" charset="0"/>
                <a:cs typeface="Lucida Sans Unicode" pitchFamily="34" charset="0"/>
              </a:rPr>
              <a:t>originally from Peru, and there are over 3,000 different varieties.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CA" sz="1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CA" sz="17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Lucida Sans Unicode" pitchFamily="34" charset="0"/>
                <a:ea typeface="Times New Roman" pitchFamily="18" charset="0"/>
                <a:cs typeface="Lucida Sans Unicode" pitchFamily="34" charset="0"/>
              </a:rPr>
              <a:t>2) Peru grows more than </a:t>
            </a:r>
            <a:r>
              <a:rPr kumimoji="0" lang="en-CA" sz="17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Lucida Sans Unicode" pitchFamily="34" charset="0"/>
                <a:ea typeface="Times New Roman" pitchFamily="18" charset="0"/>
                <a:cs typeface="Lucida Sans Unicode" pitchFamily="34" charset="0"/>
              </a:rPr>
              <a:t>55 varieties of </a:t>
            </a:r>
            <a:r>
              <a:rPr kumimoji="0" lang="en-CA" sz="17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Lucida Sans Unicode" pitchFamily="34" charset="0"/>
                <a:ea typeface="Times New Roman" pitchFamily="18" charset="0"/>
                <a:cs typeface="Lucida Sans Unicode" pitchFamily="34" charset="0"/>
              </a:rPr>
              <a:t>corn</a:t>
            </a:r>
            <a:r>
              <a:rPr kumimoji="0" lang="en-CA" sz="17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Lucida Sans Unicode" pitchFamily="34" charset="0"/>
                <a:ea typeface="Times New Roman" pitchFamily="18" charset="0"/>
                <a:cs typeface="Lucida Sans Unicode" pitchFamily="34" charset="0"/>
              </a:rPr>
              <a:t>,  with nearly any color including yellow, purple, white and black.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1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CA" sz="17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Lucida Sans Unicode" pitchFamily="34" charset="0"/>
                <a:ea typeface="Times New Roman" pitchFamily="18" charset="0"/>
                <a:cs typeface="Lucida Sans Unicode" pitchFamily="34" charset="0"/>
              </a:rPr>
              <a:t>3)Peru is the </a:t>
            </a:r>
            <a:r>
              <a:rPr kumimoji="0" lang="en-CA" sz="17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Lucida Sans Unicode" pitchFamily="34" charset="0"/>
                <a:ea typeface="Times New Roman" pitchFamily="18" charset="0"/>
                <a:cs typeface="Lucida Sans Unicode" pitchFamily="34" charset="0"/>
              </a:rPr>
              <a:t>6th largest producer of gold</a:t>
            </a:r>
            <a:r>
              <a:rPr kumimoji="0" lang="en-CA" sz="17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Lucida Sans Unicode" pitchFamily="34" charset="0"/>
                <a:ea typeface="Times New Roman" pitchFamily="18" charset="0"/>
                <a:cs typeface="Lucida Sans Unicode" pitchFamily="34" charset="0"/>
              </a:rPr>
              <a:t>.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1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CA" sz="1700" dirty="0" smtClean="0">
                <a:solidFill>
                  <a:srgbClr val="000000"/>
                </a:solidFill>
                <a:latin typeface="Lucida Sans Unicode" pitchFamily="34" charset="0"/>
                <a:ea typeface="Times New Roman" pitchFamily="18" charset="0"/>
                <a:cs typeface="Lucida Sans Unicode" pitchFamily="34" charset="0"/>
              </a:rPr>
              <a:t>4</a:t>
            </a:r>
            <a:r>
              <a:rPr kumimoji="0" lang="en-CA" sz="17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Lucida Sans Unicode" pitchFamily="34" charset="0"/>
                <a:ea typeface="Times New Roman" pitchFamily="18" charset="0"/>
                <a:cs typeface="Lucida Sans Unicode" pitchFamily="34" charset="0"/>
              </a:rPr>
              <a:t>)Two-thirds of Peru is covered in prime </a:t>
            </a:r>
            <a:r>
              <a:rPr kumimoji="0" lang="en-CA" sz="17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Lucida Sans Unicode" pitchFamily="34" charset="0"/>
                <a:ea typeface="Times New Roman" pitchFamily="18" charset="0"/>
                <a:cs typeface="Lucida Sans Unicode" pitchFamily="34" charset="0"/>
              </a:rPr>
              <a:t>Amazon Rain Forest</a:t>
            </a:r>
            <a:r>
              <a:rPr kumimoji="0" lang="en-CA" sz="17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Lucida Sans Unicode" pitchFamily="34" charset="0"/>
                <a:ea typeface="Times New Roman" pitchFamily="18" charset="0"/>
                <a:cs typeface="Lucida Sans Unicode" pitchFamily="34" charset="0"/>
              </a:rPr>
              <a:t>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1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CA" sz="1700" dirty="0" smtClean="0">
                <a:solidFill>
                  <a:srgbClr val="000000"/>
                </a:solidFill>
                <a:latin typeface="Lucida Sans Unicode" pitchFamily="34" charset="0"/>
                <a:ea typeface="Times New Roman" pitchFamily="18" charset="0"/>
                <a:cs typeface="Lucida Sans Unicode" pitchFamily="34" charset="0"/>
              </a:rPr>
              <a:t>6</a:t>
            </a:r>
            <a:r>
              <a:rPr kumimoji="0" lang="en-CA" sz="17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Lucida Sans Unicode" pitchFamily="34" charset="0"/>
                <a:ea typeface="Times New Roman" pitchFamily="18" charset="0"/>
                <a:cs typeface="Lucida Sans Unicode" pitchFamily="34" charset="0"/>
              </a:rPr>
              <a:t>)In Peru, it is tradition to give friends and family </a:t>
            </a:r>
            <a:r>
              <a:rPr kumimoji="0" lang="en-CA" sz="17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Lucida Sans Unicode" pitchFamily="34" charset="0"/>
                <a:ea typeface="Times New Roman" pitchFamily="18" charset="0"/>
                <a:cs typeface="Lucida Sans Unicode" pitchFamily="34" charset="0"/>
              </a:rPr>
              <a:t>yellow underclothes </a:t>
            </a:r>
            <a:r>
              <a:rPr kumimoji="0" lang="en-CA" sz="17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Lucida Sans Unicode" pitchFamily="34" charset="0"/>
                <a:ea typeface="Times New Roman" pitchFamily="18" charset="0"/>
                <a:cs typeface="Lucida Sans Unicode" pitchFamily="34" charset="0"/>
              </a:rPr>
              <a:t>on New Year’s Eve.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1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CA" sz="1700" dirty="0" smtClean="0">
                <a:solidFill>
                  <a:srgbClr val="000000"/>
                </a:solidFill>
                <a:latin typeface="Lucida Sans Unicode" pitchFamily="34" charset="0"/>
                <a:ea typeface="Times New Roman" pitchFamily="18" charset="0"/>
                <a:cs typeface="Lucida Sans Unicode" pitchFamily="34" charset="0"/>
              </a:rPr>
              <a:t>7</a:t>
            </a:r>
            <a:r>
              <a:rPr kumimoji="0" lang="en-CA" sz="17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Lucida Sans Unicode" pitchFamily="34" charset="0"/>
                <a:ea typeface="Times New Roman" pitchFamily="18" charset="0"/>
                <a:cs typeface="Lucida Sans Unicode" pitchFamily="34" charset="0"/>
              </a:rPr>
              <a:t>)Peru’s is the </a:t>
            </a:r>
            <a:r>
              <a:rPr kumimoji="0" lang="en-CA" sz="17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Lucida Sans Unicode" pitchFamily="34" charset="0"/>
                <a:ea typeface="Times New Roman" pitchFamily="18" charset="0"/>
                <a:cs typeface="Lucida Sans Unicode" pitchFamily="34" charset="0"/>
              </a:rPr>
              <a:t>8</a:t>
            </a:r>
            <a:r>
              <a:rPr kumimoji="0" lang="en-CA" sz="1700" b="1" i="0" u="none" strike="noStrike" cap="none" normalizeH="0" baseline="30000" dirty="0" smtClean="0">
                <a:ln>
                  <a:noFill/>
                </a:ln>
                <a:solidFill>
                  <a:srgbClr val="000000"/>
                </a:solidFill>
                <a:effectLst/>
                <a:latin typeface="Lucida Sans Unicode" pitchFamily="34" charset="0"/>
                <a:ea typeface="Times New Roman" pitchFamily="18" charset="0"/>
                <a:cs typeface="Lucida Sans Unicode" pitchFamily="34" charset="0"/>
              </a:rPr>
              <a:t>th</a:t>
            </a:r>
            <a:r>
              <a:rPr kumimoji="0" lang="en-CA" sz="17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Lucida Sans Unicode" pitchFamily="34" charset="0"/>
                <a:ea typeface="Times New Roman" pitchFamily="18" charset="0"/>
                <a:cs typeface="Lucida Sans Unicode" pitchFamily="34" charset="0"/>
              </a:rPr>
              <a:t> largest producer of coffee</a:t>
            </a:r>
            <a:r>
              <a:rPr kumimoji="0" lang="en-CA" sz="17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Lucida Sans Unicode" pitchFamily="34" charset="0"/>
                <a:ea typeface="Times New Roman" pitchFamily="18" charset="0"/>
                <a:cs typeface="Lucida Sans Unicode" pitchFamily="34" charset="0"/>
              </a:rPr>
              <a:t> </a:t>
            </a:r>
            <a:r>
              <a:rPr lang="en-CA" sz="1700" dirty="0" smtClean="0">
                <a:solidFill>
                  <a:srgbClr val="000000"/>
                </a:solidFill>
                <a:latin typeface="Lucida Sans Unicode" pitchFamily="34" charset="0"/>
                <a:ea typeface="Times New Roman" pitchFamily="18" charset="0"/>
                <a:cs typeface="Lucida Sans Unicode" pitchFamily="34" charset="0"/>
              </a:rPr>
              <a:t>in the world, and is the single largest producer of cocaine in the world.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1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CA" sz="1700" dirty="0" smtClean="0">
                <a:solidFill>
                  <a:srgbClr val="000000"/>
                </a:solidFill>
                <a:latin typeface="Lucida Sans Unicode" pitchFamily="34" charset="0"/>
                <a:ea typeface="Times New Roman" pitchFamily="18" charset="0"/>
                <a:cs typeface="Lucida Sans Unicode" pitchFamily="34" charset="0"/>
              </a:rPr>
              <a:t>8) Lake Titicaca in Southern Peru is the </a:t>
            </a:r>
            <a:r>
              <a:rPr lang="en-CA" sz="1700" b="1" dirty="0" smtClean="0">
                <a:solidFill>
                  <a:srgbClr val="000000"/>
                </a:solidFill>
                <a:latin typeface="Lucida Sans Unicode" pitchFamily="34" charset="0"/>
                <a:ea typeface="Times New Roman" pitchFamily="18" charset="0"/>
                <a:cs typeface="Lucida Sans Unicode" pitchFamily="34" charset="0"/>
              </a:rPr>
              <a:t>world’s highest navigable lake</a:t>
            </a:r>
            <a:r>
              <a:rPr lang="en-CA" sz="1700" dirty="0" smtClean="0">
                <a:solidFill>
                  <a:srgbClr val="000000"/>
                </a:solidFill>
                <a:latin typeface="Lucida Sans Unicode" pitchFamily="34" charset="0"/>
                <a:ea typeface="Times New Roman" pitchFamily="18" charset="0"/>
                <a:cs typeface="Lucida Sans Unicode" pitchFamily="34" charset="0"/>
              </a:rPr>
              <a:t>, and South America’s largest lake.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17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Lucida Sans Unicode" pitchFamily="34" charset="0"/>
              <a:ea typeface="Times New Roman" pitchFamily="18" charset="0"/>
              <a:cs typeface="Lucida Sans Unicode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CA" sz="17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Lucida Sans Unicode" pitchFamily="34" charset="0"/>
                <a:ea typeface="Times New Roman" pitchFamily="18" charset="0"/>
                <a:cs typeface="Lucida Sans Unicode" pitchFamily="34" charset="0"/>
              </a:rPr>
              <a:t>9)Peru is home to the </a:t>
            </a:r>
            <a:r>
              <a:rPr kumimoji="0" lang="en-CA" sz="17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Lucida Sans Unicode" pitchFamily="34" charset="0"/>
                <a:ea typeface="Times New Roman" pitchFamily="18" charset="0"/>
                <a:cs typeface="Lucida Sans Unicode" pitchFamily="34" charset="0"/>
              </a:rPr>
              <a:t>highest sand dune in the world </a:t>
            </a:r>
            <a:r>
              <a:rPr kumimoji="0" lang="en-CA" sz="17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Lucida Sans Unicode" pitchFamily="34" charset="0"/>
                <a:ea typeface="Times New Roman" pitchFamily="18" charset="0"/>
                <a:cs typeface="Lucida Sans Unicode" pitchFamily="34" charset="0"/>
              </a:rPr>
              <a:t>at 3,860 ft.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1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CA" sz="17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Lucida Sans Unicode" pitchFamily="34" charset="0"/>
                <a:ea typeface="Times New Roman" pitchFamily="18" charset="0"/>
                <a:cs typeface="Lucida Sans Unicode" pitchFamily="34" charset="0"/>
              </a:rPr>
              <a:t>10)In </a:t>
            </a:r>
            <a:r>
              <a:rPr kumimoji="0" lang="en-CA" sz="17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Lucida Sans Unicode" pitchFamily="34" charset="0"/>
                <a:ea typeface="Times New Roman" pitchFamily="18" charset="0"/>
                <a:cs typeface="Lucida Sans Unicode" pitchFamily="34" charset="0"/>
              </a:rPr>
              <a:t>Chincha</a:t>
            </a:r>
            <a:r>
              <a:rPr kumimoji="0" lang="en-CA" sz="17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Lucida Sans Unicode" pitchFamily="34" charset="0"/>
                <a:ea typeface="Times New Roman" pitchFamily="18" charset="0"/>
                <a:cs typeface="Lucida Sans Unicode" pitchFamily="34" charset="0"/>
              </a:rPr>
              <a:t> on Peru’s southern coast it is quite </a:t>
            </a:r>
            <a:r>
              <a:rPr kumimoji="0" lang="en-CA" sz="17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Lucida Sans Unicode" pitchFamily="34" charset="0"/>
                <a:ea typeface="Times New Roman" pitchFamily="18" charset="0"/>
                <a:cs typeface="Lucida Sans Unicode" pitchFamily="34" charset="0"/>
              </a:rPr>
              <a:t>acceptable to eat cat</a:t>
            </a:r>
            <a:r>
              <a:rPr kumimoji="0" lang="en-CA" sz="17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Lucida Sans Unicode" pitchFamily="34" charset="0"/>
                <a:ea typeface="Times New Roman" pitchFamily="18" charset="0"/>
                <a:cs typeface="Lucida Sans Unicode" pitchFamily="34" charset="0"/>
              </a:rPr>
              <a:t>!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CA" sz="1700" b="1" dirty="0" smtClean="0">
              <a:solidFill>
                <a:srgbClr val="000000"/>
              </a:solidFill>
              <a:latin typeface="Lucida Sans Unicode" pitchFamily="34" charset="0"/>
              <a:ea typeface="Times New Roman" pitchFamily="18" charset="0"/>
              <a:cs typeface="Lucida Sans Unicode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CA" sz="1700" dirty="0" smtClean="0">
                <a:solidFill>
                  <a:srgbClr val="000000"/>
                </a:solidFill>
                <a:latin typeface="Lucida Sans Unicode" pitchFamily="34" charset="0"/>
                <a:ea typeface="Times New Roman" pitchFamily="18" charset="0"/>
                <a:cs typeface="Lucida Sans Unicode" pitchFamily="34" charset="0"/>
              </a:rPr>
              <a:t>11) Peru is the number one producer of Cocaine in the world</a:t>
            </a:r>
            <a:endParaRPr lang="en-CA" sz="1700" dirty="0" smtClean="0">
              <a:solidFill>
                <a:srgbClr val="000000"/>
              </a:solidFill>
              <a:latin typeface="Lucida Sans Unicode" pitchFamily="34" charset="0"/>
              <a:ea typeface="Times New Roman" pitchFamily="18" charset="0"/>
              <a:cs typeface="Lucida Sans Unicode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2050" name="Picture 2" descr="C:\Users\MARK\Desktop\Peru Pres\10985549_10155109056350391_930886156478155851_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7400" y="-76200"/>
            <a:ext cx="4648200" cy="69736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3074" name="Picture 2" descr="C:\Users\MARK\Desktop\Peru Pres\Peruvian-food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7454" y="152400"/>
            <a:ext cx="9029054" cy="64182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2050" name="Picture 2" descr="C:\Users\MARK\Desktop\Peru Pres\peru-ceviche-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32671" y="152400"/>
            <a:ext cx="9723739" cy="647699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1026" name="Picture 2" descr="C:\Users\MARK\Desktop\Peru Pres\cabrito-a-la-nortena-bi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609599"/>
            <a:ext cx="9119418" cy="565403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8370" name="AutoShape 2" descr="http://28mvn6246jq0205u2dqvlcph.wpengine.netdna-cdn.com/wp-content/uploads/2015/01/peru1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pic>
        <p:nvPicPr>
          <p:cNvPr id="58371" name="Picture 3" descr="C:\Users\MARK\Desktop\peru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What are some challenges?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71600"/>
            <a:ext cx="8153400" cy="5257800"/>
          </a:xfrm>
        </p:spPr>
        <p:txBody>
          <a:bodyPr>
            <a:normAutofit/>
          </a:bodyPr>
          <a:lstStyle/>
          <a:p>
            <a:r>
              <a:rPr lang="en-CA" dirty="0" smtClean="0"/>
              <a:t>Culture shock</a:t>
            </a:r>
          </a:p>
          <a:p>
            <a:pPr lvl="1"/>
            <a:r>
              <a:rPr lang="en-CA" dirty="0" smtClean="0"/>
              <a:t>Greetings</a:t>
            </a:r>
          </a:p>
          <a:p>
            <a:pPr lvl="1"/>
            <a:r>
              <a:rPr lang="en-CA" dirty="0" smtClean="0"/>
              <a:t>Driving is different</a:t>
            </a:r>
          </a:p>
          <a:p>
            <a:pPr lvl="1"/>
            <a:r>
              <a:rPr lang="en-CA" dirty="0" smtClean="0"/>
              <a:t>Different sense of order </a:t>
            </a:r>
            <a:r>
              <a:rPr lang="en-CA" dirty="0" err="1" smtClean="0"/>
              <a:t>order</a:t>
            </a:r>
            <a:endParaRPr lang="en-CA" dirty="0" smtClean="0"/>
          </a:p>
          <a:p>
            <a:pPr lvl="1"/>
            <a:r>
              <a:rPr lang="en-CA" dirty="0" smtClean="0"/>
              <a:t>Not time oriented</a:t>
            </a:r>
          </a:p>
          <a:p>
            <a:pPr lvl="1"/>
            <a:r>
              <a:rPr lang="en-CA" dirty="0" smtClean="0"/>
              <a:t>Independence </a:t>
            </a:r>
            <a:r>
              <a:rPr lang="en-CA" dirty="0" err="1" smtClean="0"/>
              <a:t>vs</a:t>
            </a:r>
            <a:r>
              <a:rPr lang="en-CA" dirty="0" smtClean="0"/>
              <a:t> interdependence for their children</a:t>
            </a:r>
            <a:endParaRPr lang="en-CA" dirty="0" smtClean="0"/>
          </a:p>
          <a:p>
            <a:r>
              <a:rPr lang="en-CA" dirty="0" smtClean="0"/>
              <a:t>Culture </a:t>
            </a:r>
            <a:r>
              <a:rPr lang="en-CA" dirty="0" smtClean="0"/>
              <a:t>adaptation</a:t>
            </a:r>
          </a:p>
          <a:p>
            <a:r>
              <a:rPr lang="en-CA" dirty="0" smtClean="0"/>
              <a:t>Culture </a:t>
            </a:r>
            <a:r>
              <a:rPr lang="en-CA" dirty="0" smtClean="0"/>
              <a:t>frustration/stress</a:t>
            </a:r>
            <a:endParaRPr lang="en-CA" dirty="0" smtClean="0"/>
          </a:p>
          <a:p>
            <a:r>
              <a:rPr lang="en-CA" dirty="0" smtClean="0"/>
              <a:t>Very friendly</a:t>
            </a:r>
          </a:p>
          <a:p>
            <a:pPr lvl="1"/>
            <a:r>
              <a:rPr lang="en-CA" dirty="0" smtClean="0"/>
              <a:t>Very curious</a:t>
            </a:r>
          </a:p>
          <a:p>
            <a:pPr lvl="1"/>
            <a:r>
              <a:rPr lang="en-CA" dirty="0" smtClean="0"/>
              <a:t>Personal space is not an issue</a:t>
            </a:r>
          </a:p>
          <a:p>
            <a:endParaRPr lang="en-CA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122" name="Picture 2" descr="C:\Users\MARK\Desktop\Peru Pres\10425842_10154665805770391_8929926206098580661_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85763"/>
            <a:ext cx="9144000" cy="60864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098" name="Picture 2" descr="C:\Users\MARK\Desktop\Peru Pres\10407687_10154665818205391_1497290186498463620_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85763"/>
            <a:ext cx="9144000" cy="60864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65538" name="Picture 2" descr="C:\Users\MARK\Desktop\images2525OMXX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" y="990600"/>
            <a:ext cx="9052560" cy="5181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68610" name="Picture 2" descr="C:\Users\MARK\Desktop\Peru%20Fujimori%20Trial-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676400" y="0"/>
            <a:ext cx="12185818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66563" name="Picture 3" descr="C:\Users\MARK\Desktop\peru-transit-corruption-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4800" y="180975"/>
            <a:ext cx="9753600" cy="64960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67586" name="Picture 2" descr="C:\Users\MARK\Desktop\Peru Pres\11-chiclayo-traffi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24000" y="0"/>
            <a:ext cx="12192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098" name="Picture 2" descr="C:\Users\MARK\Desktop\1923699_22407820390_7932_n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0909" y="-76200"/>
            <a:ext cx="9214909" cy="691118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122" name="Picture 2" descr="C:\Users\MARK\Desktop\1923699_22407610390_6834_n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2050" name="Picture 2" descr="C:\Users\MARK\Desktop\erythroxylum-coca-fruit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0" y="-36403"/>
            <a:ext cx="5333999" cy="69308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2050" name="AutoShape 2" descr="http://hexagontravel.co.uk/wp-content/uploads/2013/09/Peru-Machu-Picchu-AL.jpg"/>
          <p:cNvSpPr>
            <a:spLocks noChangeAspect="1" noChangeArrowheads="1"/>
          </p:cNvSpPr>
          <p:nvPr/>
        </p:nvSpPr>
        <p:spPr bwMode="auto">
          <a:xfrm>
            <a:off x="63500" y="-136525"/>
            <a:ext cx="89582625" cy="371284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2052" name="AutoShape 4" descr="http://hexagontravel.co.uk/wp-content/uploads/2013/09/Peru-Machu-Picchu-AL.jpg"/>
          <p:cNvSpPr>
            <a:spLocks noChangeAspect="1" noChangeArrowheads="1"/>
          </p:cNvSpPr>
          <p:nvPr/>
        </p:nvSpPr>
        <p:spPr bwMode="auto">
          <a:xfrm>
            <a:off x="63500" y="-136525"/>
            <a:ext cx="89582625" cy="371284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pic>
        <p:nvPicPr>
          <p:cNvPr id="2053" name="Picture 5" descr="C:\Users\MARK\Desktop\nazc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24000" y="-1143000"/>
            <a:ext cx="12192000" cy="9144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3074" name="Picture 2" descr="C:\Users\MARK\Desktop\PERU-articleLarg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93706" y="609600"/>
            <a:ext cx="10442769" cy="5486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What have we been doing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 smtClean="0"/>
              <a:t>School</a:t>
            </a:r>
          </a:p>
          <a:p>
            <a:r>
              <a:rPr lang="en-CA" dirty="0" smtClean="0"/>
              <a:t>Local Church</a:t>
            </a:r>
          </a:p>
          <a:p>
            <a:pPr lvl="1"/>
            <a:r>
              <a:rPr lang="en-CA" dirty="0" smtClean="0"/>
              <a:t>Bible Studies</a:t>
            </a:r>
          </a:p>
          <a:p>
            <a:pPr lvl="1"/>
            <a:r>
              <a:rPr lang="en-CA" dirty="0" smtClean="0"/>
              <a:t>Individual and group</a:t>
            </a:r>
          </a:p>
          <a:p>
            <a:pPr lvl="1"/>
            <a:r>
              <a:rPr lang="en-CA" dirty="0" smtClean="0"/>
              <a:t>Weddings</a:t>
            </a:r>
          </a:p>
          <a:p>
            <a:pPr lvl="1"/>
            <a:r>
              <a:rPr lang="en-CA" dirty="0" smtClean="0"/>
              <a:t>Funerals</a:t>
            </a:r>
          </a:p>
          <a:p>
            <a:endParaRPr lang="en-CA" dirty="0" smtClean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098" name="Picture 2" descr="C:\Users\MARK\Pictures\New folder\IMG_71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78171" y="0"/>
            <a:ext cx="10300342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Picture 3" descr="E:\DCIM\100CANON\IMG_714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28600"/>
            <a:ext cx="9372600" cy="708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6146" name="Picture 2" descr="C:\Users\MARK\Pictures\New folder\IMG_748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78171" y="0"/>
            <a:ext cx="10300342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7170" name="Picture 2" descr="C:\Users\MARK\Pictures\New folder\IMG_749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78172" y="-381000"/>
            <a:ext cx="10872583" cy="7239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9218" name="Picture 2" descr="C:\Users\MARK\Documents\Strong Tower Christian School\Wedding\IMG_066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2353" y="-685800"/>
            <a:ext cx="5022686" cy="7543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8194" name="Picture 2" descr="C:\Users\MARK\Pictures\New folder\IMG_853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12290" name="Picture 2" descr="C:\Users\MARK\Desktop\Paseo\IMG_089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55501" y="0"/>
            <a:ext cx="10300342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7170" name="Picture 2" descr="C:\Users\MARK\Desktop\11159381_346969992177945_1788744212_o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28411" y="304800"/>
            <a:ext cx="10349089" cy="58213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9394" name="Picture 2" descr="C:\Users\MARK\Desktop\erubabyyy-1030x68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33375" y="171450"/>
            <a:ext cx="9810750" cy="65151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2050" name="Picture 2" descr="C:\Users\MARK\Desktop\1560657_10152308111337572_220920371108983263_n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3999" cy="68579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3075" name="Picture 3" descr="C:\Users\MARK\Pictures\BLACKBERRY-mark\camera\IMG_20150409_2118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685801"/>
            <a:ext cx="4586288" cy="8153401"/>
          </a:xfrm>
          <a:prstGeom prst="rect">
            <a:avLst/>
          </a:prstGeom>
          <a:noFill/>
        </p:spPr>
      </p:pic>
      <p:pic>
        <p:nvPicPr>
          <p:cNvPr id="3076" name="Picture 4" descr="C:\Users\MARK\Pictures\BLACKBERRY-mark\camera\IMG_20150409_21193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57713" y="-1295400"/>
            <a:ext cx="4586288" cy="8153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1026" name="Picture 2" descr="C:\Users\MARK\Pictures\BLACKBERRY-mark\camera\IMG_20150329_133902.jpg"/>
          <p:cNvPicPr>
            <a:picLocks noChangeAspect="1" noChangeArrowheads="1"/>
          </p:cNvPicPr>
          <p:nvPr/>
        </p:nvPicPr>
        <p:blipFill>
          <a:blip r:embed="rId2" cstate="print"/>
          <a:srcRect l="15625"/>
          <a:stretch>
            <a:fillRect/>
          </a:stretch>
        </p:blipFill>
        <p:spPr bwMode="auto">
          <a:xfrm>
            <a:off x="-381000" y="0"/>
            <a:ext cx="10287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2050" name="Picture 2" descr="C:\Users\MARK\Pictures\BLACKBERRY-mark\camera\IMG_20150329_135005.jpg"/>
          <p:cNvPicPr>
            <a:picLocks noChangeAspect="1" noChangeArrowheads="1"/>
          </p:cNvPicPr>
          <p:nvPr/>
        </p:nvPicPr>
        <p:blipFill>
          <a:blip r:embed="rId2" cstate="print"/>
          <a:srcRect l="25719" t="14129" r="24250" b="5627"/>
          <a:stretch>
            <a:fillRect/>
          </a:stretch>
        </p:blipFill>
        <p:spPr bwMode="auto">
          <a:xfrm>
            <a:off x="0" y="-172279"/>
            <a:ext cx="9144000" cy="824947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 dirty="0"/>
          </a:p>
        </p:txBody>
      </p:sp>
      <p:pic>
        <p:nvPicPr>
          <p:cNvPr id="1026" name="Picture 2" descr="C:\Users\MARK\Desktop\10703711_10154518567165391_215112106614872978_n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910" r="4810"/>
          <a:stretch>
            <a:fillRect/>
          </a:stretch>
        </p:blipFill>
        <p:spPr bwMode="auto">
          <a:xfrm>
            <a:off x="-348017" y="609600"/>
            <a:ext cx="9796818" cy="5562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3074" name="Picture 2" descr="C:\Users\MARK\Desktop\1384123_645960935434234_46094269_n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63879" y="655636"/>
            <a:ext cx="10078157" cy="56689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91067" y="152399"/>
            <a:ext cx="9635067" cy="541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1026" name="Picture 2" descr="C:\Users\MARK\Desktop\Peru Pres\100_0967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981200" y="-2000250"/>
            <a:ext cx="11811000" cy="88582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10242" name="Picture 2" descr="C:\Users\MARK\Desktop\Promocion\IMG_346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b="13837"/>
          <a:stretch>
            <a:fillRect/>
          </a:stretch>
        </p:blipFill>
        <p:spPr bwMode="auto">
          <a:xfrm>
            <a:off x="1981200" y="-295835"/>
            <a:ext cx="5715000" cy="739588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11266" name="Picture 2" descr="C:\Users\MARK\Desktop\Promocion\IMG_345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3125" y="1600200"/>
            <a:ext cx="6797750" cy="4525963"/>
          </a:xfrm>
          <a:prstGeom prst="rect">
            <a:avLst/>
          </a:prstGeom>
          <a:noFill/>
        </p:spPr>
      </p:pic>
      <p:pic>
        <p:nvPicPr>
          <p:cNvPr id="11267" name="Picture 3" descr="C:\Users\MARK\Desktop\Promocion\IMG_345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84948"/>
            <a:ext cx="9144000" cy="608810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0418" name="AutoShape 2" descr="https://fe391d5e875395beaa5c-4d0fcf8d315d40f305ee2ebb6c32f79c.ssl.cf1.rackcdn.com/3231112_1424399650.7431_updates.jpg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155575" y="-1516063"/>
            <a:ext cx="4762500" cy="317182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pic>
        <p:nvPicPr>
          <p:cNvPr id="60419" name="Picture 3" descr="C:\Users\MARK\Desktop\Peru Pres\3231112_1424399650_7431_update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576652" y="0"/>
            <a:ext cx="9954060" cy="6629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8194" name="Picture 2" descr="C:\Users\MARK\Desktop\Promocion\IMG_344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3125" y="1600200"/>
            <a:ext cx="6797750" cy="4525963"/>
          </a:xfrm>
          <a:prstGeom prst="rect">
            <a:avLst/>
          </a:prstGeom>
          <a:noFill/>
        </p:spPr>
      </p:pic>
      <p:pic>
        <p:nvPicPr>
          <p:cNvPr id="8195" name="Picture 3" descr="C:\Users\MARK\Desktop\Paseo\IMG_085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84948"/>
            <a:ext cx="9144000" cy="608810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9218" name="Picture 2" descr="C:\Users\MARK\Desktop\Promocion\IMG_345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230288" y="0"/>
            <a:ext cx="10374288" cy="690723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13314" name="Picture 2" descr="C:\Users\MARK\Desktop\Paseo\IMG_083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10614" b="3507"/>
          <a:stretch>
            <a:fillRect/>
          </a:stretch>
        </p:blipFill>
        <p:spPr bwMode="auto">
          <a:xfrm>
            <a:off x="1905000" y="-66261"/>
            <a:ext cx="5486400" cy="707666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Picture 3" descr="https://fbcdn-sphotos-d-a.akamaihd.net/hphotos-ak-xpf1/v/t1.0-9/10386277_1429944340626922_2817642182966382367_n.jpg?oh=da388a3240808b6bf571149989913665&amp;oe=546F1359&amp;__gda__=1415954790_bd00307129407c6d532660683194989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0" y="-632065"/>
            <a:ext cx="5638800" cy="8556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What now?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 smtClean="0"/>
              <a:t>We finished at the school</a:t>
            </a:r>
          </a:p>
          <a:p>
            <a:pPr lvl="1"/>
            <a:r>
              <a:rPr lang="en-CA" dirty="0" smtClean="0"/>
              <a:t>More time for other things</a:t>
            </a:r>
          </a:p>
          <a:p>
            <a:r>
              <a:rPr lang="en-CA" dirty="0" smtClean="0"/>
              <a:t>Home for Grad and a Wedding</a:t>
            </a:r>
          </a:p>
          <a:p>
            <a:r>
              <a:rPr lang="en-CA" dirty="0" smtClean="0"/>
              <a:t>Praying for direction</a:t>
            </a:r>
          </a:p>
          <a:p>
            <a:r>
              <a:rPr lang="en-CA" dirty="0" smtClean="0"/>
              <a:t>Visa expires in October</a:t>
            </a:r>
          </a:p>
          <a:p>
            <a:r>
              <a:rPr lang="en-CA" dirty="0" smtClean="0"/>
              <a:t>Jonny starts 12</a:t>
            </a:r>
            <a:r>
              <a:rPr lang="en-CA" baseline="30000" dirty="0" smtClean="0"/>
              <a:t>th</a:t>
            </a:r>
            <a:r>
              <a:rPr lang="en-CA" dirty="0" smtClean="0"/>
              <a:t> grade in September</a:t>
            </a:r>
          </a:p>
          <a:p>
            <a:r>
              <a:rPr lang="en-CA" dirty="0" smtClean="0"/>
              <a:t>Several opportunities </a:t>
            </a:r>
            <a:endParaRPr lang="en-CA" dirty="0"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What can you pray for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 smtClean="0"/>
              <a:t>God’s leading</a:t>
            </a:r>
          </a:p>
          <a:p>
            <a:r>
              <a:rPr lang="en-CA" dirty="0" smtClean="0"/>
              <a:t>The believers in </a:t>
            </a:r>
            <a:r>
              <a:rPr lang="en-CA" dirty="0" smtClean="0"/>
              <a:t>Peru</a:t>
            </a:r>
          </a:p>
          <a:p>
            <a:r>
              <a:rPr lang="en-CA" smtClean="0"/>
              <a:t>Workers</a:t>
            </a:r>
            <a:endParaRPr lang="en-CA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61442" name="Picture 2" descr="C:\Users\MARK\Desktop\Desktop\Spring Picnic\IMG_779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76670"/>
            <a:ext cx="9144000" cy="6104659"/>
          </a:xfrm>
          <a:prstGeom prst="rect">
            <a:avLst/>
          </a:prstGeom>
          <a:noFill/>
        </p:spPr>
      </p:pic>
      <p:pic>
        <p:nvPicPr>
          <p:cNvPr id="61443" name="Picture 3" descr="C:\Users\MARK\Desktop\Desktop\Spring Picnic\IMG_779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76670"/>
            <a:ext cx="9144000" cy="6104659"/>
          </a:xfrm>
          <a:prstGeom prst="rect">
            <a:avLst/>
          </a:prstGeom>
          <a:noFill/>
        </p:spPr>
      </p:pic>
      <p:pic>
        <p:nvPicPr>
          <p:cNvPr id="61444" name="Picture 4" descr="C:\Users\MARK\Desktop\Desktop\Spring Picnic\IMG_78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990600" y="0"/>
            <a:ext cx="10272409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62466" name="Picture 2" descr="C:\Users\MARK\Desktop\Desktop\Spring Picnic\IMG_779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76670"/>
            <a:ext cx="9144000" cy="610465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3074" name="Picture 2" descr="C:\Users\MARK\Desktop\Peru Pres\1794753_10152701319597572_6601210498490388412_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277</TotalTime>
  <Words>187</Words>
  <Application>Microsoft Office PowerPoint</Application>
  <PresentationFormat>On-screen Show (4:3)</PresentationFormat>
  <Paragraphs>71</Paragraphs>
  <Slides>65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65</vt:i4>
      </vt:variant>
    </vt:vector>
  </HeadingPairs>
  <TitlesOfParts>
    <vt:vector size="66" baseType="lpstr">
      <vt:lpstr>Office Theme</vt:lpstr>
      <vt:lpstr>e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What is the command?</vt:lpstr>
      <vt:lpstr>Where are we to do this?</vt:lpstr>
      <vt:lpstr>Slide 18</vt:lpstr>
      <vt:lpstr>What are some different things for us?</vt:lpstr>
      <vt:lpstr>Slide 20</vt:lpstr>
      <vt:lpstr>Slide 21</vt:lpstr>
      <vt:lpstr>Slide 22</vt:lpstr>
      <vt:lpstr>1 Canadian $ =  2.6 Nuevo Soles Peru is a leader in counterfeit money</vt:lpstr>
      <vt:lpstr>Slide 24</vt:lpstr>
      <vt:lpstr>Slide 25</vt:lpstr>
      <vt:lpstr>Slide 26</vt:lpstr>
      <vt:lpstr>Slide 27</vt:lpstr>
      <vt:lpstr>Slide 28</vt:lpstr>
      <vt:lpstr>Slide 29</vt:lpstr>
      <vt:lpstr>What are some challenges?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What have we been doing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What now?</vt:lpstr>
      <vt:lpstr>What can you pray for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Peru</dc:title>
  <dc:creator>Mark DeJager</dc:creator>
  <cp:lastModifiedBy>Mark DeJager</cp:lastModifiedBy>
  <cp:revision>60</cp:revision>
  <dcterms:created xsi:type="dcterms:W3CDTF">2015-05-22T01:08:49Z</dcterms:created>
  <dcterms:modified xsi:type="dcterms:W3CDTF">2015-05-24T20:59:24Z</dcterms:modified>
</cp:coreProperties>
</file>