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64" r:id="rId3"/>
    <p:sldId id="265" r:id="rId4"/>
    <p:sldId id="258" r:id="rId5"/>
    <p:sldId id="259" r:id="rId6"/>
    <p:sldId id="263" r:id="rId7"/>
    <p:sldId id="277" r:id="rId8"/>
    <p:sldId id="257" r:id="rId9"/>
    <p:sldId id="266" r:id="rId10"/>
    <p:sldId id="280" r:id="rId11"/>
    <p:sldId id="281" r:id="rId12"/>
    <p:sldId id="282" r:id="rId13"/>
    <p:sldId id="278" r:id="rId14"/>
    <p:sldId id="269" r:id="rId15"/>
    <p:sldId id="289" r:id="rId16"/>
    <p:sldId id="290" r:id="rId17"/>
    <p:sldId id="291" r:id="rId18"/>
    <p:sldId id="260" r:id="rId19"/>
    <p:sldId id="285" r:id="rId20"/>
    <p:sldId id="275" r:id="rId21"/>
    <p:sldId id="286" r:id="rId22"/>
    <p:sldId id="279" r:id="rId23"/>
    <p:sldId id="284" r:id="rId24"/>
    <p:sldId id="271" r:id="rId25"/>
    <p:sldId id="276" r:id="rId26"/>
    <p:sldId id="287" r:id="rId27"/>
    <p:sldId id="262" r:id="rId28"/>
    <p:sldId id="29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B0E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2902" autoAdjust="0"/>
  </p:normalViewPr>
  <p:slideViewPr>
    <p:cSldViewPr>
      <p:cViewPr varScale="1">
        <p:scale>
          <a:sx n="56" d="100"/>
          <a:sy n="56" d="100"/>
        </p:scale>
        <p:origin x="-16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8D08D-31A3-4978-9D87-C7C0E8EBC621}" type="datetimeFigureOut">
              <a:rPr lang="en-CA" smtClean="0"/>
              <a:pPr/>
              <a:t>2016-03-13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2CA3E9-8726-47D0-B09C-4A183B04ADD8}"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truthfortheworld.org/elders-in-every-church-part-1"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biblia.com/bible/asv/Acts%2014.23"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72CA3E9-8726-47D0-B09C-4A183B04ADD8}"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List</a:t>
            </a:r>
            <a:r>
              <a:rPr lang="en-AU" baseline="0" dirty="0" smtClean="0"/>
              <a:t> of reasons why we have come together</a:t>
            </a:r>
            <a:endParaRPr lang="en-AU" dirty="0"/>
          </a:p>
        </p:txBody>
      </p:sp>
      <p:sp>
        <p:nvSpPr>
          <p:cNvPr id="4" name="Slide Number Placeholder 3"/>
          <p:cNvSpPr>
            <a:spLocks noGrp="1"/>
          </p:cNvSpPr>
          <p:nvPr>
            <p:ph type="sldNum" sz="quarter" idx="10"/>
          </p:nvPr>
        </p:nvSpPr>
        <p:spPr/>
        <p:txBody>
          <a:bodyPr/>
          <a:lstStyle/>
          <a:p>
            <a:fld id="{A72CA3E9-8726-47D0-B09C-4A183B04ADD8}" type="slidenum">
              <a:rPr lang="en-CA" smtClean="0"/>
              <a:pPr/>
              <a:t>12</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err="1" smtClean="0"/>
              <a:t>Png</a:t>
            </a:r>
            <a:r>
              <a:rPr lang="en-CA" dirty="0" smtClean="0"/>
              <a:t> many</a:t>
            </a:r>
            <a:r>
              <a:rPr lang="en-CA" baseline="0" dirty="0" smtClean="0"/>
              <a:t> languages are really close to each other and it would be hard for a different </a:t>
            </a:r>
            <a:r>
              <a:rPr lang="en-CA" baseline="0" dirty="0" err="1" smtClean="0"/>
              <a:t>lang</a:t>
            </a:r>
            <a:r>
              <a:rPr lang="en-CA" baseline="0" dirty="0" smtClean="0"/>
              <a:t> over the mountain to have control over another church</a:t>
            </a:r>
            <a:endParaRPr lang="en-CA" dirty="0" smtClean="0"/>
          </a:p>
          <a:p>
            <a:endParaRPr lang="en-AU" dirty="0"/>
          </a:p>
        </p:txBody>
      </p:sp>
      <p:sp>
        <p:nvSpPr>
          <p:cNvPr id="4" name="Slide Number Placeholder 3"/>
          <p:cNvSpPr>
            <a:spLocks noGrp="1"/>
          </p:cNvSpPr>
          <p:nvPr>
            <p:ph type="sldNum" sz="quarter" idx="10"/>
          </p:nvPr>
        </p:nvSpPr>
        <p:spPr/>
        <p:txBody>
          <a:bodyPr/>
          <a:lstStyle/>
          <a:p>
            <a:fld id="{A72CA3E9-8726-47D0-B09C-4A183B04ADD8}" type="slidenum">
              <a:rPr lang="en-CA" smtClean="0"/>
              <a:pPr/>
              <a:t>13</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Local assemblies with their own</a:t>
            </a:r>
            <a:r>
              <a:rPr lang="en-AU" baseline="0" dirty="0" smtClean="0"/>
              <a:t> elders and no mention of a separate head.</a:t>
            </a:r>
          </a:p>
          <a:p>
            <a:r>
              <a:rPr lang="en-AU" baseline="0" dirty="0" smtClean="0"/>
              <a:t>If we have a denominational head church, and if it falls or gets a bad name and so does each local church.</a:t>
            </a:r>
          </a:p>
          <a:p>
            <a:endParaRPr lang="en-AU" dirty="0" smtClean="0"/>
          </a:p>
        </p:txBody>
      </p:sp>
      <p:sp>
        <p:nvSpPr>
          <p:cNvPr id="4" name="Slide Number Placeholder 3"/>
          <p:cNvSpPr>
            <a:spLocks noGrp="1"/>
          </p:cNvSpPr>
          <p:nvPr>
            <p:ph type="sldNum" sz="quarter" idx="10"/>
          </p:nvPr>
        </p:nvSpPr>
        <p:spPr/>
        <p:txBody>
          <a:bodyPr/>
          <a:lstStyle/>
          <a:p>
            <a:fld id="{A72CA3E9-8726-47D0-B09C-4A183B04ADD8}" type="slidenum">
              <a:rPr lang="en-CA" smtClean="0"/>
              <a:pPr/>
              <a:t>14</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whole church goes down or splits...like</a:t>
            </a:r>
            <a:r>
              <a:rPr lang="en-AU" baseline="0" dirty="0" smtClean="0"/>
              <a:t> Anglican...with homosexual topic</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If we have</a:t>
            </a:r>
            <a:r>
              <a:rPr lang="en-AU" baseline="0" dirty="0" smtClean="0"/>
              <a:t> a box of dominoes and divide them all up and one domino falls, it will take down all the other dominoes, but if we divide up all the dominoes into small groups, then if one falls it will not affect the other groups.</a:t>
            </a:r>
            <a:endParaRPr lang="en-AU" dirty="0" smtClean="0"/>
          </a:p>
          <a:p>
            <a:endParaRPr lang="en-AU" dirty="0"/>
          </a:p>
        </p:txBody>
      </p:sp>
      <p:sp>
        <p:nvSpPr>
          <p:cNvPr id="4" name="Slide Number Placeholder 3"/>
          <p:cNvSpPr>
            <a:spLocks noGrp="1"/>
          </p:cNvSpPr>
          <p:nvPr>
            <p:ph type="sldNum" sz="quarter" idx="10"/>
          </p:nvPr>
        </p:nvSpPr>
        <p:spPr/>
        <p:txBody>
          <a:bodyPr/>
          <a:lstStyle/>
          <a:p>
            <a:fld id="{A72CA3E9-8726-47D0-B09C-4A183B04ADD8}" type="slidenum">
              <a:rPr lang="en-CA" smtClean="0"/>
              <a:pPr/>
              <a:t>15</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  B. Jesus has all authority (Matt. 28: 18). Jesus has given us our Bible or his teaching (</a:t>
            </a:r>
            <a:r>
              <a:rPr lang="en-CA" sz="1200" kern="1200" dirty="0" err="1" smtClean="0">
                <a:solidFill>
                  <a:schemeClr val="tx1"/>
                </a:solidFill>
                <a:latin typeface="+mn-lt"/>
                <a:ea typeface="+mn-ea"/>
                <a:cs typeface="+mn-cs"/>
              </a:rPr>
              <a:t>Jn</a:t>
            </a:r>
            <a:r>
              <a:rPr lang="en-CA" sz="1200" kern="1200" dirty="0" smtClean="0">
                <a:solidFill>
                  <a:schemeClr val="tx1"/>
                </a:solidFill>
                <a:latin typeface="+mn-lt"/>
                <a:ea typeface="+mn-ea"/>
                <a:cs typeface="+mn-cs"/>
              </a:rPr>
              <a:t>. 12: 48). This one and only Book is authoritative and must be solely used to determine truth and practice (Gal. 2: 14, Jude 3).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Use</a:t>
            </a:r>
            <a:r>
              <a:rPr lang="en-CA" sz="1200" kern="1200" baseline="0" dirty="0" smtClean="0">
                <a:solidFill>
                  <a:schemeClr val="tx1"/>
                </a:solidFill>
                <a:latin typeface="+mn-lt"/>
                <a:ea typeface="+mn-ea"/>
                <a:cs typeface="+mn-cs"/>
              </a:rPr>
              <a:t> Ill of Robert Vaughn talking to United Church minister....thought John in Rev was on drugs or you have the Catholic church which doesn’t take all the Word for what it is....Pope still gets info from God... Ill of churches in Africa that meet together who do not have the Bible in their language....</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A72CA3E9-8726-47D0-B09C-4A183B04ADD8}" type="slidenum">
              <a:rPr lang="en-CA" smtClean="0"/>
              <a:pPr/>
              <a:t>18</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 the local church at Philippi did not send to the church at Thessalonica, but to Paul himself. This was not an isolated practice. While preaching for the Corinthian church, Paul took wages from other local churches. Again, these funds were manifestly sent to Paul, not to the church at Corinth (2 </a:t>
            </a:r>
            <a:r>
              <a:rPr lang="en-CA" sz="1200" kern="1200" dirty="0" err="1" smtClean="0">
                <a:solidFill>
                  <a:schemeClr val="tx1"/>
                </a:solidFill>
                <a:latin typeface="+mn-lt"/>
                <a:ea typeface="+mn-ea"/>
                <a:cs typeface="+mn-cs"/>
              </a:rPr>
              <a:t>Cor</a:t>
            </a:r>
            <a:r>
              <a:rPr lang="en-CA" sz="1200" kern="1200" dirty="0" smtClean="0">
                <a:solidFill>
                  <a:schemeClr val="tx1"/>
                </a:solidFill>
                <a:latin typeface="+mn-lt"/>
                <a:ea typeface="+mn-ea"/>
                <a:cs typeface="+mn-cs"/>
              </a:rPr>
              <a:t>. 11: 8).</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The</a:t>
            </a:r>
            <a:r>
              <a:rPr lang="en-CA" sz="1200" kern="1200" baseline="0" dirty="0" smtClean="0">
                <a:solidFill>
                  <a:schemeClr val="tx1"/>
                </a:solidFill>
                <a:latin typeface="+mn-lt"/>
                <a:ea typeface="+mn-ea"/>
                <a:cs typeface="+mn-cs"/>
              </a:rPr>
              <a:t> church Philippi was free to act autonomously and send finances to Paul. They did not feel that they need to send the money first to </a:t>
            </a:r>
            <a:r>
              <a:rPr lang="en-CA" sz="1200" kern="1200" baseline="0" dirty="0" err="1" smtClean="0">
                <a:solidFill>
                  <a:schemeClr val="tx1"/>
                </a:solidFill>
                <a:latin typeface="+mn-lt"/>
                <a:ea typeface="+mn-ea"/>
                <a:cs typeface="+mn-cs"/>
              </a:rPr>
              <a:t>thessalonica</a:t>
            </a:r>
            <a:r>
              <a:rPr lang="en-CA" sz="1200" kern="1200" baseline="0" dirty="0" smtClean="0">
                <a:solidFill>
                  <a:schemeClr val="tx1"/>
                </a:solidFill>
                <a:latin typeface="+mn-lt"/>
                <a:ea typeface="+mn-ea"/>
                <a:cs typeface="+mn-cs"/>
              </a:rPr>
              <a:t> for them to distribute the money to him.</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   a. To have a receiving and distributing church is clearly in violation of autonomy. One set of local elders cannot scripturally oversee another local church(</a:t>
            </a:r>
            <a:r>
              <a:rPr lang="en-CA" sz="1200" kern="1200" dirty="0" err="1" smtClean="0">
                <a:solidFill>
                  <a:schemeClr val="tx1"/>
                </a:solidFill>
                <a:latin typeface="+mn-lt"/>
                <a:ea typeface="+mn-ea"/>
                <a:cs typeface="+mn-cs"/>
              </a:rPr>
              <a:t>es</a:t>
            </a:r>
            <a:r>
              <a:rPr lang="en-CA" sz="1200" kern="1200" dirty="0" smtClean="0">
                <a:solidFill>
                  <a:schemeClr val="tx1"/>
                </a:solidFill>
                <a:latin typeface="+mn-lt"/>
                <a:ea typeface="+mn-ea"/>
                <a:cs typeface="+mn-cs"/>
              </a:rPr>
              <a:t>), such a practice contradicts principles of autonomy (I Pet. 5: 2).</a:t>
            </a:r>
            <a:endParaRPr lang="en-A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A72CA3E9-8726-47D0-B09C-4A183B04ADD8}" type="slidenum">
              <a:rPr lang="en-CA" smtClean="0"/>
              <a:pPr/>
              <a:t>19</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i="1" dirty="0" smtClean="0"/>
              <a:t>These verses limit the authority of elders to the flock where they fellowship. This constitutes a direct statement to the effect that local autonomous government is the exclusive pattern.</a:t>
            </a:r>
          </a:p>
          <a:p>
            <a:pPr marL="0" marR="0" indent="0" algn="l" defTabSz="914400" rtl="0" eaLnBrk="1" fontAlgn="auto" latinLnBrk="0" hangingPunct="1">
              <a:lnSpc>
                <a:spcPct val="100000"/>
              </a:lnSpc>
              <a:spcBef>
                <a:spcPts val="0"/>
              </a:spcBef>
              <a:spcAft>
                <a:spcPts val="0"/>
              </a:spcAft>
              <a:buClrTx/>
              <a:buSzTx/>
              <a:buFontTx/>
              <a:buNone/>
              <a:tabLst/>
              <a:defRPr/>
            </a:pPr>
            <a:endParaRPr lang="en-CA"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i="1" dirty="0" smtClean="0"/>
              <a:t>The assemblies were guided independently...not by a foreign head  They even functioned independently</a:t>
            </a:r>
          </a:p>
          <a:p>
            <a:pPr marL="0" marR="0" indent="0" algn="l" defTabSz="914400" rtl="0" eaLnBrk="1" fontAlgn="auto" latinLnBrk="0" hangingPunct="1">
              <a:lnSpc>
                <a:spcPct val="100000"/>
              </a:lnSpc>
              <a:spcBef>
                <a:spcPts val="0"/>
              </a:spcBef>
              <a:spcAft>
                <a:spcPts val="0"/>
              </a:spcAft>
              <a:buClrTx/>
              <a:buSzTx/>
              <a:buFontTx/>
              <a:buNone/>
              <a:tabLst/>
              <a:defRPr/>
            </a:pPr>
            <a:endParaRPr lang="en-CA"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Notice the following passages, which reveal the elders oversight is limited to the local congregation of which they are a part</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The reality of autonomy in local churches is readily seen in the fact that elders were to be appointed in </a:t>
            </a:r>
            <a:r>
              <a:rPr lang="en-CA" sz="1200" b="1" kern="1200" dirty="0" smtClean="0">
                <a:solidFill>
                  <a:schemeClr val="tx1"/>
                </a:solidFill>
                <a:latin typeface="+mn-lt"/>
                <a:ea typeface="+mn-ea"/>
                <a:cs typeface="+mn-cs"/>
              </a:rPr>
              <a:t>each</a:t>
            </a:r>
            <a:r>
              <a:rPr lang="en-CA" sz="1200" kern="1200" dirty="0" smtClean="0">
                <a:solidFill>
                  <a:schemeClr val="tx1"/>
                </a:solidFill>
                <a:latin typeface="+mn-lt"/>
                <a:ea typeface="+mn-ea"/>
                <a:cs typeface="+mn-cs"/>
              </a:rPr>
              <a:t> local church (Acts 14: 23)</a:t>
            </a:r>
            <a:endParaRPr lang="en-AU" sz="1200"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Moreover, these elders only had rule and authority in the local church where they served (I Pet. 5: 2). </a:t>
            </a:r>
            <a:endParaRPr lang="en-A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To the converse, if God had not desired each local church to be a self-governing unit, he would have simply had a group of elders over all the churches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i="1" dirty="0" smtClean="0"/>
          </a:p>
          <a:p>
            <a:endParaRPr lang="en-AU" dirty="0"/>
          </a:p>
        </p:txBody>
      </p:sp>
      <p:sp>
        <p:nvSpPr>
          <p:cNvPr id="4" name="Slide Number Placeholder 3"/>
          <p:cNvSpPr>
            <a:spLocks noGrp="1"/>
          </p:cNvSpPr>
          <p:nvPr>
            <p:ph type="sldNum" sz="quarter" idx="10"/>
          </p:nvPr>
        </p:nvSpPr>
        <p:spPr/>
        <p:txBody>
          <a:bodyPr/>
          <a:lstStyle/>
          <a:p>
            <a:fld id="{A72CA3E9-8726-47D0-B09C-4A183B04ADD8}" type="slidenum">
              <a:rPr lang="en-CA" smtClean="0"/>
              <a:pPr/>
              <a:t>20</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Not a group of elders over</a:t>
            </a:r>
            <a:r>
              <a:rPr lang="en-AU" baseline="0" dirty="0" smtClean="0"/>
              <a:t> all the churches but elders plural in each assembly singular</a:t>
            </a:r>
          </a:p>
          <a:p>
            <a:endParaRPr lang="en-AU" baseline="0" dirty="0" smtClean="0"/>
          </a:p>
          <a:p>
            <a:r>
              <a:rPr lang="en-AU" baseline="0" dirty="0" smtClean="0"/>
              <a:t>They organized themselves independently and within their own culture...compare assemblies even overseas...poorer assemblies made do with what God gave them. In </a:t>
            </a:r>
            <a:r>
              <a:rPr lang="en-AU" baseline="0" dirty="0" err="1" smtClean="0"/>
              <a:t>catholicism</a:t>
            </a:r>
            <a:r>
              <a:rPr lang="en-AU" baseline="0" dirty="0" smtClean="0"/>
              <a:t> people became poor by the buildings they set up and of course buying their way into purgatory</a:t>
            </a:r>
            <a:endParaRPr lang="en-AU" dirty="0"/>
          </a:p>
        </p:txBody>
      </p:sp>
      <p:sp>
        <p:nvSpPr>
          <p:cNvPr id="4" name="Slide Number Placeholder 3"/>
          <p:cNvSpPr>
            <a:spLocks noGrp="1"/>
          </p:cNvSpPr>
          <p:nvPr>
            <p:ph type="sldNum" sz="quarter" idx="10"/>
          </p:nvPr>
        </p:nvSpPr>
        <p:spPr/>
        <p:txBody>
          <a:bodyPr/>
          <a:lstStyle/>
          <a:p>
            <a:fld id="{A72CA3E9-8726-47D0-B09C-4A183B04ADD8}" type="slidenum">
              <a:rPr lang="en-CA" smtClean="0"/>
              <a:pPr/>
              <a:t>21</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0" i="0" kern="1200" dirty="0" smtClean="0">
                <a:solidFill>
                  <a:schemeClr val="tx1"/>
                </a:solidFill>
                <a:latin typeface="+mn-lt"/>
                <a:ea typeface="+mn-ea"/>
                <a:cs typeface="+mn-cs"/>
              </a:rPr>
              <a:t>there was no district organization. Each of the churches in Galatia would</a:t>
            </a:r>
            <a:r>
              <a:rPr lang="en-AU" sz="1200" b="0" i="0" kern="1200" baseline="0" dirty="0" smtClean="0">
                <a:solidFill>
                  <a:schemeClr val="tx1"/>
                </a:solidFill>
                <a:latin typeface="+mn-lt"/>
                <a:ea typeface="+mn-ea"/>
                <a:cs typeface="+mn-cs"/>
              </a:rPr>
              <a:t> have been self governed, looking to Christ the Head.</a:t>
            </a:r>
          </a:p>
          <a:p>
            <a:endParaRPr lang="en-AU" sz="1200" b="0" i="0" kern="1200" baseline="0" dirty="0" smtClean="0">
              <a:solidFill>
                <a:schemeClr val="tx1"/>
              </a:solidFill>
              <a:latin typeface="+mn-lt"/>
              <a:ea typeface="+mn-ea"/>
              <a:cs typeface="+mn-cs"/>
            </a:endParaRPr>
          </a:p>
          <a:p>
            <a:r>
              <a:rPr lang="en-AU" sz="1200" b="0" i="0" kern="1200" baseline="0" dirty="0" smtClean="0">
                <a:solidFill>
                  <a:schemeClr val="tx1"/>
                </a:solidFill>
                <a:latin typeface="+mn-lt"/>
                <a:ea typeface="+mn-ea"/>
                <a:cs typeface="+mn-cs"/>
              </a:rPr>
              <a:t>These assemblies, when ever they were born, became separate independent churches and were able to function as a New Testament assembly and were able to administer their own government without having a separate head to govern them.</a:t>
            </a:r>
          </a:p>
          <a:p>
            <a:endParaRPr lang="en-AU" sz="1200" b="0" i="0" kern="1200" baseline="0" dirty="0" smtClean="0">
              <a:solidFill>
                <a:schemeClr val="tx1"/>
              </a:solidFill>
              <a:latin typeface="+mn-lt"/>
              <a:ea typeface="+mn-ea"/>
              <a:cs typeface="+mn-cs"/>
            </a:endParaRPr>
          </a:p>
          <a:p>
            <a:r>
              <a:rPr lang="en-AU" sz="1200" b="0" i="0" kern="1200" baseline="0" dirty="0" smtClean="0">
                <a:solidFill>
                  <a:schemeClr val="tx1"/>
                </a:solidFill>
                <a:latin typeface="+mn-lt"/>
                <a:ea typeface="+mn-ea"/>
                <a:cs typeface="+mn-cs"/>
              </a:rPr>
              <a:t>Open assemblies are autonomous meetings</a:t>
            </a:r>
            <a:endParaRPr lang="en-AU" dirty="0"/>
          </a:p>
        </p:txBody>
      </p:sp>
      <p:sp>
        <p:nvSpPr>
          <p:cNvPr id="4" name="Slide Number Placeholder 3"/>
          <p:cNvSpPr>
            <a:spLocks noGrp="1"/>
          </p:cNvSpPr>
          <p:nvPr>
            <p:ph type="sldNum" sz="quarter" idx="10"/>
          </p:nvPr>
        </p:nvSpPr>
        <p:spPr/>
        <p:txBody>
          <a:bodyPr/>
          <a:lstStyle/>
          <a:p>
            <a:fld id="{A72CA3E9-8726-47D0-B09C-4A183B04ADD8}" type="slidenum">
              <a:rPr lang="en-CA" smtClean="0"/>
              <a:pPr/>
              <a:t>22</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We have no separate</a:t>
            </a:r>
            <a:r>
              <a:rPr lang="en-AU" baseline="0" dirty="0" smtClean="0"/>
              <a:t> head our only head is Jesus Christ. Jesus Christ, by his Holy Spirit and through is holy word is able to speak to the elders in such a way that the elders do not need to look to a separate earthly head to carry on their duties within the local assembly.</a:t>
            </a:r>
            <a:endParaRPr lang="en-AU" dirty="0"/>
          </a:p>
        </p:txBody>
      </p:sp>
      <p:sp>
        <p:nvSpPr>
          <p:cNvPr id="4" name="Slide Number Placeholder 3"/>
          <p:cNvSpPr>
            <a:spLocks noGrp="1"/>
          </p:cNvSpPr>
          <p:nvPr>
            <p:ph type="sldNum" sz="quarter" idx="10"/>
          </p:nvPr>
        </p:nvSpPr>
        <p:spPr/>
        <p:txBody>
          <a:bodyPr/>
          <a:lstStyle/>
          <a:p>
            <a:fld id="{A72CA3E9-8726-47D0-B09C-4A183B04ADD8}" type="slidenum">
              <a:rPr lang="en-CA" smtClean="0"/>
              <a:pPr/>
              <a:t>23</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Without outside control</a:t>
            </a:r>
          </a:p>
          <a:p>
            <a:r>
              <a:rPr lang="en-CA" sz="1200" kern="1200" dirty="0" smtClean="0">
                <a:solidFill>
                  <a:schemeClr val="tx1"/>
                </a:solidFill>
                <a:latin typeface="+mn-lt"/>
                <a:ea typeface="+mn-ea"/>
                <a:cs typeface="+mn-cs"/>
              </a:rPr>
              <a:t>Though the word autonomy is not found in the Bible, we know that it clearly</a:t>
            </a:r>
            <a:r>
              <a:rPr lang="en-CA" sz="1200" kern="1200" baseline="0" dirty="0" smtClean="0">
                <a:solidFill>
                  <a:schemeClr val="tx1"/>
                </a:solidFill>
                <a:latin typeface="+mn-lt"/>
                <a:ea typeface="+mn-ea"/>
                <a:cs typeface="+mn-cs"/>
              </a:rPr>
              <a:t> describes the function of local churches</a:t>
            </a:r>
            <a:endParaRPr lang="en-AU" dirty="0"/>
          </a:p>
        </p:txBody>
      </p:sp>
      <p:sp>
        <p:nvSpPr>
          <p:cNvPr id="4" name="Slide Number Placeholder 3"/>
          <p:cNvSpPr>
            <a:spLocks noGrp="1"/>
          </p:cNvSpPr>
          <p:nvPr>
            <p:ph type="sldNum" sz="quarter" idx="10"/>
          </p:nvPr>
        </p:nvSpPr>
        <p:spPr/>
        <p:txBody>
          <a:bodyPr/>
          <a:lstStyle/>
          <a:p>
            <a:fld id="{A72CA3E9-8726-47D0-B09C-4A183B04ADD8}"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Apostolic example:</a:t>
            </a:r>
            <a:r>
              <a:rPr lang="en-CA" dirty="0" smtClean="0"/>
              <a:t> Antioch did not go to Judea during the famine and take over the benevolent work of the Judean churches, but rather sent help to the ELDERS of those churches </a:t>
            </a:r>
            <a:r>
              <a:rPr lang="en-CA" b="1" dirty="0" smtClean="0"/>
              <a:t>(Acts 11:27-30)</a:t>
            </a:r>
            <a:r>
              <a:rPr lang="en-CA" dirty="0" smtClean="0"/>
              <a:t>. They respected the autonomy of the Judean churches whose responsibility it was to care for their own needy members who were among them. They helped the Judean elders meet a responsibility that was exclusively theirs.</a:t>
            </a: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A72CA3E9-8726-47D0-B09C-4A183B04ADD8}" type="slidenum">
              <a:rPr lang="en-CA" smtClean="0"/>
              <a:pPr/>
              <a:t>24</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0" i="0" kern="1200" dirty="0" smtClean="0">
                <a:solidFill>
                  <a:schemeClr val="tx1"/>
                </a:solidFill>
                <a:latin typeface="+mn-lt"/>
                <a:ea typeface="+mn-ea"/>
                <a:cs typeface="+mn-cs"/>
              </a:rPr>
              <a:t>It is easy to see that God’s plan for His church was for each church in each place to be self-governing. When Paul and Barnabas returned from their first missionary journey, they again visited the churches they had established. They </a:t>
            </a:r>
            <a:r>
              <a:rPr lang="en-AU" dirty="0" smtClean="0"/>
              <a:t>“appointed for them </a:t>
            </a:r>
            <a:r>
              <a:rPr lang="en-AU" sz="1200" u="none" strike="noStrike" kern="1200" dirty="0" smtClean="0">
                <a:solidFill>
                  <a:schemeClr val="tx1"/>
                </a:solidFill>
                <a:latin typeface="+mn-lt"/>
                <a:ea typeface="+mn-ea"/>
                <a:cs typeface="+mn-cs"/>
                <a:hlinkClick r:id="rId3"/>
              </a:rPr>
              <a:t>elders</a:t>
            </a:r>
            <a:r>
              <a:rPr lang="en-AU" dirty="0" smtClean="0"/>
              <a:t> in every church”</a:t>
            </a:r>
            <a:r>
              <a:rPr lang="en-AU" sz="1200" b="0" i="0" kern="1200" dirty="0" smtClean="0">
                <a:solidFill>
                  <a:schemeClr val="tx1"/>
                </a:solidFill>
                <a:latin typeface="+mn-lt"/>
                <a:ea typeface="+mn-ea"/>
                <a:cs typeface="+mn-cs"/>
              </a:rPr>
              <a:t> (</a:t>
            </a:r>
            <a:r>
              <a:rPr lang="en-AU" sz="1200" b="0" i="0" u="none" strike="noStrike" kern="1200" dirty="0" smtClean="0">
                <a:solidFill>
                  <a:schemeClr val="tx1"/>
                </a:solidFill>
                <a:latin typeface="+mn-lt"/>
                <a:ea typeface="+mn-ea"/>
                <a:cs typeface="+mn-cs"/>
                <a:hlinkClick r:id="rId4"/>
              </a:rPr>
              <a:t>Acts 14:23</a:t>
            </a:r>
            <a:r>
              <a:rPr lang="en-AU" sz="1200" b="0" i="0" kern="1200" dirty="0" smtClean="0">
                <a:solidFill>
                  <a:schemeClr val="tx1"/>
                </a:solidFill>
                <a:latin typeface="+mn-lt"/>
                <a:ea typeface="+mn-ea"/>
                <a:cs typeface="+mn-cs"/>
              </a:rPr>
              <a:t>). Every church had its own eldership. </a:t>
            </a:r>
            <a:endParaRPr lang="en-AU" dirty="0"/>
          </a:p>
        </p:txBody>
      </p:sp>
      <p:sp>
        <p:nvSpPr>
          <p:cNvPr id="4" name="Slide Number Placeholder 3"/>
          <p:cNvSpPr>
            <a:spLocks noGrp="1"/>
          </p:cNvSpPr>
          <p:nvPr>
            <p:ph type="sldNum" sz="quarter" idx="10"/>
          </p:nvPr>
        </p:nvSpPr>
        <p:spPr/>
        <p:txBody>
          <a:bodyPr/>
          <a:lstStyle/>
          <a:p>
            <a:fld id="{A72CA3E9-8726-47D0-B09C-4A183B04ADD8}" type="slidenum">
              <a:rPr lang="en-CA" smtClean="0"/>
              <a:pPr/>
              <a:t>25</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God charges the 7 churches independently</a:t>
            </a:r>
            <a:r>
              <a:rPr lang="en-AU" baseline="0" dirty="0" smtClean="0"/>
              <a:t> </a:t>
            </a:r>
            <a:r>
              <a:rPr lang="en-AU" dirty="0" smtClean="0"/>
              <a:t>in Revelation how to behave. Had those 7 churches been connected things most likely would have been worse and probably would have</a:t>
            </a:r>
            <a:r>
              <a:rPr lang="en-AU" baseline="0" dirty="0" smtClean="0"/>
              <a:t> had their </a:t>
            </a:r>
            <a:r>
              <a:rPr lang="en-AU" baseline="0" dirty="0" err="1" smtClean="0"/>
              <a:t>lampstand</a:t>
            </a:r>
            <a:r>
              <a:rPr lang="en-AU" baseline="0" dirty="0" smtClean="0"/>
              <a:t> removed.</a:t>
            </a:r>
            <a:endParaRPr lang="en-AU" dirty="0"/>
          </a:p>
        </p:txBody>
      </p:sp>
      <p:sp>
        <p:nvSpPr>
          <p:cNvPr id="4" name="Slide Number Placeholder 3"/>
          <p:cNvSpPr>
            <a:spLocks noGrp="1"/>
          </p:cNvSpPr>
          <p:nvPr>
            <p:ph type="sldNum" sz="quarter" idx="10"/>
          </p:nvPr>
        </p:nvSpPr>
        <p:spPr/>
        <p:txBody>
          <a:bodyPr/>
          <a:lstStyle/>
          <a:p>
            <a:fld id="{A72CA3E9-8726-47D0-B09C-4A183B04ADD8}" type="slidenum">
              <a:rPr lang="en-CA" smtClean="0"/>
              <a:pPr/>
              <a:t>26</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A72CA3E9-8726-47D0-B09C-4A183B04ADD8}" type="slidenum">
              <a:rPr lang="en-CA" smtClean="0"/>
              <a:pPr/>
              <a:t>27</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A72CA3E9-8726-47D0-B09C-4A183B04ADD8}"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Same in </a:t>
            </a:r>
            <a:r>
              <a:rPr lang="en-AU" dirty="0" err="1" smtClean="0"/>
              <a:t>Kafe</a:t>
            </a:r>
            <a:r>
              <a:rPr lang="en-AU" dirty="0" smtClean="0"/>
              <a:t>...mono...assembly, gathering</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b="1" i="1" kern="1200" dirty="0" smtClean="0">
                <a:solidFill>
                  <a:schemeClr val="tx1"/>
                </a:solidFill>
                <a:latin typeface="+mn-lt"/>
                <a:ea typeface="+mn-ea"/>
                <a:cs typeface="+mn-cs"/>
              </a:rPr>
              <a:t>The word "</a:t>
            </a:r>
            <a:r>
              <a:rPr lang="en-AU" sz="1200" b="1" i="1" kern="1200" dirty="0" err="1" smtClean="0">
                <a:solidFill>
                  <a:schemeClr val="tx1"/>
                </a:solidFill>
                <a:latin typeface="+mn-lt"/>
                <a:ea typeface="+mn-ea"/>
                <a:cs typeface="+mn-cs"/>
              </a:rPr>
              <a:t>ekklesia</a:t>
            </a:r>
            <a:r>
              <a:rPr lang="en-AU" sz="1200" b="1" i="1" kern="1200" dirty="0" smtClean="0">
                <a:solidFill>
                  <a:schemeClr val="tx1"/>
                </a:solidFill>
                <a:latin typeface="+mn-lt"/>
                <a:ea typeface="+mn-ea"/>
                <a:cs typeface="+mn-cs"/>
              </a:rPr>
              <a:t>" is found in one hundred and fifteen places in the New Testament. It is translated in English one hundred and thirteen times "church" and the remaining times it is translated "assembly." In classical Greek the word "</a:t>
            </a:r>
            <a:r>
              <a:rPr lang="en-AU" sz="1200" b="1" i="1" kern="1200" dirty="0" err="1" smtClean="0">
                <a:solidFill>
                  <a:schemeClr val="tx1"/>
                </a:solidFill>
                <a:latin typeface="+mn-lt"/>
                <a:ea typeface="+mn-ea"/>
                <a:cs typeface="+mn-cs"/>
              </a:rPr>
              <a:t>ekklesia</a:t>
            </a:r>
            <a:r>
              <a:rPr lang="en-AU" sz="1200" b="1" i="1" kern="1200" dirty="0" smtClean="0">
                <a:solidFill>
                  <a:schemeClr val="tx1"/>
                </a:solidFill>
                <a:latin typeface="+mn-lt"/>
                <a:ea typeface="+mn-ea"/>
                <a:cs typeface="+mn-cs"/>
              </a:rPr>
              <a:t>" meant "an assembly of citizens summoned by the crier, the legislative assembly. The word as used in the New Testament is taken from the root of this word, which simply means to "call out." In New Testament times the word was exclusively used to represent a group of people assembled together for a particular cause or purpose. It was never used exclusively to refer to a religious meeting or group.</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1" i="1"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A72CA3E9-8726-47D0-B09C-4A183B04ADD8}"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0" i="0" kern="1200" dirty="0" smtClean="0">
                <a:solidFill>
                  <a:schemeClr val="tx1"/>
                </a:solidFill>
                <a:latin typeface="+mn-lt"/>
                <a:ea typeface="+mn-ea"/>
                <a:cs typeface="+mn-cs"/>
              </a:rPr>
              <a:t>He was including all believers in all the world in His church. Thus, He was speaking of the universal church.</a:t>
            </a:r>
          </a:p>
          <a:p>
            <a:endParaRPr lang="en-AU" sz="1200" b="0" i="0" kern="1200" dirty="0" smtClean="0">
              <a:solidFill>
                <a:schemeClr val="tx1"/>
              </a:solidFill>
              <a:latin typeface="+mn-lt"/>
              <a:ea typeface="+mn-ea"/>
              <a:cs typeface="+mn-cs"/>
            </a:endParaRPr>
          </a:p>
          <a:p>
            <a:r>
              <a:rPr lang="en-AU" sz="1200" b="0" i="0" kern="1200" dirty="0" smtClean="0">
                <a:solidFill>
                  <a:schemeClr val="tx1"/>
                </a:solidFill>
                <a:latin typeface="+mn-lt"/>
                <a:ea typeface="+mn-ea"/>
                <a:cs typeface="+mn-cs"/>
              </a:rPr>
              <a:t>The</a:t>
            </a:r>
            <a:r>
              <a:rPr lang="en-AU" sz="1200" b="0" i="0" kern="1200" baseline="0" dirty="0" smtClean="0">
                <a:solidFill>
                  <a:schemeClr val="tx1"/>
                </a:solidFill>
                <a:latin typeface="+mn-lt"/>
                <a:ea typeface="+mn-ea"/>
                <a:cs typeface="+mn-cs"/>
              </a:rPr>
              <a:t> univ church has no earthly leadership/rolls or gifts. Christ is the only head and leader  </a:t>
            </a:r>
            <a:endParaRPr lang="en-AU" dirty="0"/>
          </a:p>
        </p:txBody>
      </p:sp>
      <p:sp>
        <p:nvSpPr>
          <p:cNvPr id="4" name="Slide Number Placeholder 3"/>
          <p:cNvSpPr>
            <a:spLocks noGrp="1"/>
          </p:cNvSpPr>
          <p:nvPr>
            <p:ph type="sldNum" sz="quarter" idx="10"/>
          </p:nvPr>
        </p:nvSpPr>
        <p:spPr/>
        <p:txBody>
          <a:bodyPr/>
          <a:lstStyle/>
          <a:p>
            <a:fld id="{A72CA3E9-8726-47D0-B09C-4A183B04ADD8}" type="slidenum">
              <a:rPr lang="en-CA" smtClean="0"/>
              <a:pPr/>
              <a:t>6</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Can</a:t>
            </a:r>
            <a:r>
              <a:rPr lang="en-AU" baseline="0" dirty="0" smtClean="0"/>
              <a:t> be unsaved in a local church.  Also many believers from different Denominations in the Universal church</a:t>
            </a:r>
            <a:endParaRPr lang="en-AU" dirty="0"/>
          </a:p>
        </p:txBody>
      </p:sp>
      <p:sp>
        <p:nvSpPr>
          <p:cNvPr id="4" name="Slide Number Placeholder 3"/>
          <p:cNvSpPr>
            <a:spLocks noGrp="1"/>
          </p:cNvSpPr>
          <p:nvPr>
            <p:ph type="sldNum" sz="quarter" idx="10"/>
          </p:nvPr>
        </p:nvSpPr>
        <p:spPr/>
        <p:txBody>
          <a:bodyPr/>
          <a:lstStyle/>
          <a:p>
            <a:fld id="{A72CA3E9-8726-47D0-B09C-4A183B04ADD8}" type="slidenum">
              <a:rPr lang="en-CA" smtClean="0"/>
              <a:pPr/>
              <a:t>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This constitutes a direct statement to the effect that local autonomous government is the pattern for each local assembly.</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Not flocks, plural</a:t>
            </a:r>
            <a:endParaRPr lang="en-AU" sz="1200" kern="1200" dirty="0" smtClean="0">
              <a:solidFill>
                <a:schemeClr val="tx1"/>
              </a:solidFill>
              <a:latin typeface="+mn-lt"/>
              <a:ea typeface="+mn-ea"/>
              <a:cs typeface="+mn-cs"/>
            </a:endParaRPr>
          </a:p>
          <a:p>
            <a:endParaRPr lang="en-CA" dirty="0" smtClean="0"/>
          </a:p>
        </p:txBody>
      </p:sp>
      <p:sp>
        <p:nvSpPr>
          <p:cNvPr id="4" name="Slide Number Placeholder 3"/>
          <p:cNvSpPr>
            <a:spLocks noGrp="1"/>
          </p:cNvSpPr>
          <p:nvPr>
            <p:ph type="sldNum" sz="quarter" idx="10"/>
          </p:nvPr>
        </p:nvSpPr>
        <p:spPr/>
        <p:txBody>
          <a:bodyPr/>
          <a:lstStyle/>
          <a:p>
            <a:fld id="{A72CA3E9-8726-47D0-B09C-4A183B04ADD8}" type="slidenum">
              <a:rPr lang="en-CA" smtClean="0"/>
              <a:pPr/>
              <a:t>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0" i="0" kern="1200" dirty="0" smtClean="0">
                <a:solidFill>
                  <a:schemeClr val="tx1"/>
                </a:solidFill>
                <a:latin typeface="+mn-lt"/>
                <a:ea typeface="+mn-ea"/>
                <a:cs typeface="+mn-cs"/>
              </a:rPr>
              <a:t>First Corinthian letter to </a:t>
            </a:r>
            <a:r>
              <a:rPr lang="en-AU" dirty="0" smtClean="0"/>
              <a:t>“the church of God which is at Corinth,”</a:t>
            </a:r>
            <a:r>
              <a:rPr lang="en-AU" sz="1200" b="0" i="0" kern="1200" dirty="0" smtClean="0">
                <a:solidFill>
                  <a:schemeClr val="tx1"/>
                </a:solidFill>
                <a:latin typeface="+mn-lt"/>
                <a:ea typeface="+mn-ea"/>
                <a:cs typeface="+mn-cs"/>
              </a:rPr>
              <a:t> he was speaking to a group of Christians in Corinth who met together to worship and serve God</a:t>
            </a:r>
          </a:p>
          <a:p>
            <a:r>
              <a:rPr lang="en-AU" sz="1200" b="0" i="0" kern="1200" dirty="0" smtClean="0">
                <a:solidFill>
                  <a:schemeClr val="tx1"/>
                </a:solidFill>
                <a:latin typeface="+mn-lt"/>
                <a:ea typeface="+mn-ea"/>
                <a:cs typeface="+mn-cs"/>
              </a:rPr>
              <a:t>The universal church is made up of all the believers of these local congregations that were everywhere. Paul referred to this when he said: </a:t>
            </a:r>
            <a:r>
              <a:rPr lang="en-AU" dirty="0" smtClean="0"/>
              <a:t>“All the churches of Christ salute you”</a:t>
            </a:r>
            <a:r>
              <a:rPr lang="en-AU" sz="1200" b="0" i="0" kern="1200" dirty="0" smtClean="0">
                <a:solidFill>
                  <a:schemeClr val="tx1"/>
                </a:solidFill>
                <a:latin typeface="+mn-lt"/>
                <a:ea typeface="+mn-ea"/>
                <a:cs typeface="+mn-cs"/>
              </a:rPr>
              <a:t> </a:t>
            </a:r>
            <a:r>
              <a:rPr lang="en-AU" sz="1200" b="0" i="0" kern="1200" baseline="0" dirty="0" smtClean="0">
                <a:solidFill>
                  <a:schemeClr val="tx1"/>
                </a:solidFill>
                <a:latin typeface="+mn-lt"/>
                <a:ea typeface="+mn-ea"/>
                <a:cs typeface="+mn-cs"/>
              </a:rPr>
              <a:t> Rom 16:16</a:t>
            </a:r>
            <a:endParaRPr lang="en-AU" dirty="0">
              <a:solidFill>
                <a:srgbClr val="FFFF00"/>
              </a:solidFill>
            </a:endParaRPr>
          </a:p>
        </p:txBody>
      </p:sp>
      <p:sp>
        <p:nvSpPr>
          <p:cNvPr id="4" name="Slide Number Placeholder 3"/>
          <p:cNvSpPr>
            <a:spLocks noGrp="1"/>
          </p:cNvSpPr>
          <p:nvPr>
            <p:ph type="sldNum" sz="quarter" idx="10"/>
          </p:nvPr>
        </p:nvSpPr>
        <p:spPr/>
        <p:txBody>
          <a:bodyPr/>
          <a:lstStyle/>
          <a:p>
            <a:fld id="{A72CA3E9-8726-47D0-B09C-4A183B04ADD8}" type="slidenum">
              <a:rPr lang="en-CA" smtClean="0"/>
              <a:pPr/>
              <a:t>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A72CA3E9-8726-47D0-B09C-4A183B04ADD8}" type="slidenum">
              <a:rPr lang="en-CA" smtClean="0"/>
              <a:pPr/>
              <a:t>11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35EAB6F-3A75-4F37-B596-878982A21E56}" type="datetime1">
              <a:rPr lang="en-CA" smtClean="0"/>
              <a:pPr/>
              <a:t>2016-03-13</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8B00A1F-BB13-473B-B1A6-9F3B25524B7B}"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352E9E-A0A0-4C28-B715-5914BA52177D}" type="datetime1">
              <a:rPr lang="en-CA" smtClean="0"/>
              <a:pPr/>
              <a:t>2016-03-13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38B00A1F-BB13-473B-B1A6-9F3B25524B7B}"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BC7C1C-CE7E-4EF9-ACE8-C41FC7A511EA}" type="datetime1">
              <a:rPr lang="en-CA" smtClean="0"/>
              <a:pPr/>
              <a:t>2016-03-13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38B00A1F-BB13-473B-B1A6-9F3B25524B7B}"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2DA86F-044B-4109-80F0-08403EDC7957}" type="datetime1">
              <a:rPr lang="en-CA" smtClean="0"/>
              <a:pPr/>
              <a:t>2016-03-13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38B00A1F-BB13-473B-B1A6-9F3B25524B7B}" type="slidenum">
              <a:rPr lang="en-CA" smtClean="0"/>
              <a:pPr/>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9D4D43-4824-48DD-8E9B-454D71A1DB94}" type="datetime1">
              <a:rPr lang="en-CA" smtClean="0"/>
              <a:pPr/>
              <a:t>2016-03-13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38B00A1F-BB13-473B-B1A6-9F3B25524B7B}" type="slidenum">
              <a:rPr lang="en-CA" smtClean="0"/>
              <a:pPr/>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1A9D0A4-AFA0-41DA-84AD-D7509D52E03B}" type="datetime1">
              <a:rPr lang="en-CA" smtClean="0"/>
              <a:pPr/>
              <a:t>2016-03-13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38B00A1F-BB13-473B-B1A6-9F3B25524B7B}" type="slidenum">
              <a:rPr lang="en-CA" smtClean="0"/>
              <a:pPr/>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73C14E1-9269-4438-9B7F-A8167F578A99}" type="datetime1">
              <a:rPr lang="en-CA" smtClean="0"/>
              <a:pPr/>
              <a:t>2016-03-13</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38B00A1F-BB13-473B-B1A6-9F3B25524B7B}"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9A5D77F-22B8-409B-AE91-4C4160004EE5}" type="datetime1">
              <a:rPr lang="en-CA" smtClean="0"/>
              <a:pPr/>
              <a:t>2016-03-13</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38B00A1F-BB13-473B-B1A6-9F3B25524B7B}" type="slidenum">
              <a:rPr lang="en-CA" smtClean="0"/>
              <a:pPr/>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D385BF0-9FD5-4112-9511-C2AAFA26CEC9}" type="datetime1">
              <a:rPr lang="en-CA" smtClean="0"/>
              <a:pPr/>
              <a:t>2016-03-13</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38B00A1F-BB13-473B-B1A6-9F3B25524B7B}"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89ECC0F-DDC2-459F-B895-68C22428A167}" type="datetime1">
              <a:rPr lang="en-CA" smtClean="0"/>
              <a:pPr/>
              <a:t>2016-03-13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38B00A1F-BB13-473B-B1A6-9F3B25524B7B}"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37DD3C6-5E82-4249-A30C-979915FA2255}" type="datetime1">
              <a:rPr lang="en-CA" smtClean="0"/>
              <a:pPr/>
              <a:t>2016-03-13</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8B00A1F-BB13-473B-B1A6-9F3B25524B7B}" type="slidenum">
              <a:rPr lang="en-CA" smtClean="0"/>
              <a:pPr/>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C68FA59-4C3A-45B5-8EE1-75EF143F41A3}" type="datetime1">
              <a:rPr lang="en-CA" smtClean="0"/>
              <a:pPr/>
              <a:t>2016-03-13</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8B00A1F-BB13-473B-B1A6-9F3B25524B7B}"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752601"/>
            <a:ext cx="8712968" cy="1829761"/>
          </a:xfrm>
        </p:spPr>
        <p:txBody>
          <a:bodyPr/>
          <a:lstStyle/>
          <a:p>
            <a:pPr algn="ctr"/>
            <a:r>
              <a:rPr lang="en-CA" dirty="0" smtClean="0"/>
              <a:t>Autonomy of the </a:t>
            </a:r>
            <a:br>
              <a:rPr lang="en-CA" dirty="0" smtClean="0"/>
            </a:br>
            <a:r>
              <a:rPr lang="en-CA" dirty="0" smtClean="0"/>
              <a:t>Local Church</a:t>
            </a:r>
            <a:endParaRPr lang="en-CA" dirty="0"/>
          </a:p>
        </p:txBody>
      </p:sp>
      <p:sp>
        <p:nvSpPr>
          <p:cNvPr id="3" name="Slide Number Placeholder 2"/>
          <p:cNvSpPr>
            <a:spLocks noGrp="1"/>
          </p:cNvSpPr>
          <p:nvPr>
            <p:ph type="sldNum" sz="quarter" idx="12"/>
          </p:nvPr>
        </p:nvSpPr>
        <p:spPr/>
        <p:txBody>
          <a:bodyPr/>
          <a:lstStyle/>
          <a:p>
            <a:fld id="{38B00A1F-BB13-473B-B1A6-9F3B25524B7B}" type="slidenum">
              <a:rPr lang="en-CA" smtClean="0"/>
              <a:pPr/>
              <a:t>1</a:t>
            </a:fld>
            <a:endParaRPr lang="en-C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CA" dirty="0" smtClean="0"/>
              <a:t>The local church has geographic location, either </a:t>
            </a:r>
            <a:r>
              <a:rPr lang="en-CA" u="sng" dirty="0" smtClean="0"/>
              <a:t>unassembled or assembled.</a:t>
            </a:r>
          </a:p>
          <a:p>
            <a:endParaRPr lang="en-CA" dirty="0" smtClean="0"/>
          </a:p>
          <a:p>
            <a:r>
              <a:rPr lang="en-AU" dirty="0" smtClean="0"/>
              <a:t>Act 14:27  And when they were come, and had </a:t>
            </a:r>
            <a:r>
              <a:rPr lang="en-AU" u="sng" dirty="0" smtClean="0"/>
              <a:t>gathered </a:t>
            </a:r>
            <a:r>
              <a:rPr lang="en-AU" dirty="0" smtClean="0"/>
              <a:t>the church together, they rehearsed all that God had done with them, and how he had opened the door of faith unto the Gentiles. </a:t>
            </a:r>
          </a:p>
          <a:p>
            <a:endParaRPr lang="en-AU" dirty="0" smtClean="0"/>
          </a:p>
          <a:p>
            <a:r>
              <a:rPr lang="en-AU" dirty="0" smtClean="0"/>
              <a:t>Believers </a:t>
            </a:r>
            <a:r>
              <a:rPr lang="en-AU" smtClean="0"/>
              <a:t>that fellowship here represent this assembly.</a:t>
            </a:r>
            <a:endParaRPr lang="en-AU" dirty="0" smtClean="0"/>
          </a:p>
        </p:txBody>
      </p:sp>
      <p:sp>
        <p:nvSpPr>
          <p:cNvPr id="4" name="Title 2"/>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41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The Local Church</a:t>
            </a:r>
            <a:endParaRPr kumimoji="0" lang="en-AU"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Slide Number Placeholder 4"/>
          <p:cNvSpPr>
            <a:spLocks noGrp="1"/>
          </p:cNvSpPr>
          <p:nvPr>
            <p:ph type="sldNum" sz="quarter" idx="12"/>
          </p:nvPr>
        </p:nvSpPr>
        <p:spPr/>
        <p:txBody>
          <a:bodyPr/>
          <a:lstStyle/>
          <a:p>
            <a:fld id="{38B00A1F-BB13-473B-B1A6-9F3B25524B7B}" type="slidenum">
              <a:rPr lang="en-CA" smtClean="0"/>
              <a:pPr/>
              <a:t>10</a:t>
            </a:fld>
            <a:endParaRPr lang="en-C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1481328"/>
            <a:ext cx="8401080" cy="4525963"/>
          </a:xfrm>
        </p:spPr>
        <p:txBody>
          <a:bodyPr>
            <a:normAutofit fontScale="92500"/>
          </a:bodyPr>
          <a:lstStyle/>
          <a:p>
            <a:r>
              <a:rPr lang="en-CA" dirty="0" smtClean="0"/>
              <a:t>The local church when fully organized has elders and those in fellowship are to submit themselves to the rule of the elders.</a:t>
            </a:r>
          </a:p>
          <a:p>
            <a:endParaRPr lang="en-CA" dirty="0" smtClean="0"/>
          </a:p>
          <a:p>
            <a:r>
              <a:rPr lang="en-AU" dirty="0" smtClean="0"/>
              <a:t>Heb 13:17  Obey them that have the rule over you, and </a:t>
            </a:r>
            <a:r>
              <a:rPr lang="en-AU" u="sng" dirty="0" smtClean="0"/>
              <a:t>submit</a:t>
            </a:r>
            <a:r>
              <a:rPr lang="en-AU" dirty="0" smtClean="0"/>
              <a:t> yourselves: for they watch for </a:t>
            </a:r>
            <a:r>
              <a:rPr lang="en-AU" u="sng" dirty="0" smtClean="0"/>
              <a:t>your</a:t>
            </a:r>
            <a:r>
              <a:rPr lang="en-AU" dirty="0" smtClean="0"/>
              <a:t> souls, as they that must give account, that they may do it with joy, and not with grief: for that is unprofitable for you. </a:t>
            </a:r>
          </a:p>
          <a:p>
            <a:endParaRPr lang="en-AU" dirty="0" smtClean="0"/>
          </a:p>
          <a:p>
            <a:r>
              <a:rPr lang="en-AU" dirty="0" smtClean="0"/>
              <a:t>Not talking about submitting to elders </a:t>
            </a:r>
            <a:r>
              <a:rPr lang="en-AU" dirty="0" smtClean="0"/>
              <a:t>elsewhere* </a:t>
            </a:r>
            <a:endParaRPr lang="en-AU" dirty="0" smtClean="0"/>
          </a:p>
          <a:p>
            <a:endParaRPr lang="en-AU" dirty="0"/>
          </a:p>
        </p:txBody>
      </p:sp>
      <p:sp>
        <p:nvSpPr>
          <p:cNvPr id="4" name="Title 2"/>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41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The Local Church</a:t>
            </a:r>
            <a:endParaRPr kumimoji="0" lang="en-AU"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Slide Number Placeholder 4"/>
          <p:cNvSpPr>
            <a:spLocks noGrp="1"/>
          </p:cNvSpPr>
          <p:nvPr>
            <p:ph type="sldNum" sz="quarter" idx="12"/>
          </p:nvPr>
        </p:nvSpPr>
        <p:spPr/>
        <p:txBody>
          <a:bodyPr/>
          <a:lstStyle/>
          <a:p>
            <a:fld id="{38B00A1F-BB13-473B-B1A6-9F3B25524B7B}" type="slidenum">
              <a:rPr lang="en-CA" smtClean="0"/>
              <a:pPr/>
              <a:t>11</a:t>
            </a:fld>
            <a:endParaRPr lang="en-C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268760"/>
            <a:ext cx="8568952" cy="4968552"/>
          </a:xfrm>
        </p:spPr>
        <p:txBody>
          <a:bodyPr>
            <a:normAutofit fontScale="92500" lnSpcReduction="10000"/>
          </a:bodyPr>
          <a:lstStyle/>
          <a:p>
            <a:pPr>
              <a:buNone/>
            </a:pPr>
            <a:r>
              <a:rPr lang="en-CA" dirty="0" smtClean="0"/>
              <a:t>	The local church is not a </a:t>
            </a:r>
            <a:r>
              <a:rPr lang="en-CA" u="sng" dirty="0" smtClean="0"/>
              <a:t>denomination</a:t>
            </a:r>
            <a:r>
              <a:rPr lang="en-CA" dirty="0" smtClean="0"/>
              <a:t>, but is simply a group of Christians who have come  together for the </a:t>
            </a:r>
            <a:r>
              <a:rPr lang="en-CA" u="sng" dirty="0" smtClean="0"/>
              <a:t>purpose</a:t>
            </a:r>
            <a:r>
              <a:rPr lang="en-CA" dirty="0" smtClean="0"/>
              <a:t> of:</a:t>
            </a:r>
          </a:p>
          <a:p>
            <a:pPr>
              <a:buNone/>
            </a:pPr>
            <a:endParaRPr lang="en-CA" u="sng" dirty="0" smtClean="0"/>
          </a:p>
          <a:p>
            <a:r>
              <a:rPr lang="en-AU" dirty="0" smtClean="0"/>
              <a:t>Eph 4:12  For the </a:t>
            </a:r>
            <a:r>
              <a:rPr lang="en-AU" dirty="0" smtClean="0">
                <a:solidFill>
                  <a:srgbClr val="FF0000"/>
                </a:solidFill>
              </a:rPr>
              <a:t>perfecting</a:t>
            </a:r>
            <a:r>
              <a:rPr lang="en-AU" dirty="0" smtClean="0"/>
              <a:t> of the saints, for the </a:t>
            </a:r>
            <a:r>
              <a:rPr lang="en-AU" dirty="0" smtClean="0">
                <a:solidFill>
                  <a:srgbClr val="FF0000"/>
                </a:solidFill>
              </a:rPr>
              <a:t>work </a:t>
            </a:r>
            <a:r>
              <a:rPr lang="en-AU" dirty="0" smtClean="0"/>
              <a:t>of the ministry, for the </a:t>
            </a:r>
            <a:r>
              <a:rPr lang="en-AU" dirty="0" smtClean="0">
                <a:solidFill>
                  <a:srgbClr val="FF0000"/>
                </a:solidFill>
              </a:rPr>
              <a:t>edifying</a:t>
            </a:r>
            <a:r>
              <a:rPr lang="en-AU" dirty="0" smtClean="0"/>
              <a:t> of the body of Christ: </a:t>
            </a:r>
          </a:p>
          <a:p>
            <a:r>
              <a:rPr lang="en-AU" dirty="0" smtClean="0"/>
              <a:t>Act 2:42  And they continued steadfastly in the apostles' </a:t>
            </a:r>
            <a:r>
              <a:rPr lang="en-AU" dirty="0" smtClean="0">
                <a:solidFill>
                  <a:srgbClr val="FF0000"/>
                </a:solidFill>
              </a:rPr>
              <a:t>doctrine</a:t>
            </a:r>
            <a:r>
              <a:rPr lang="en-AU" dirty="0" smtClean="0"/>
              <a:t> and </a:t>
            </a:r>
            <a:r>
              <a:rPr lang="en-AU" dirty="0" smtClean="0">
                <a:solidFill>
                  <a:srgbClr val="FF0000"/>
                </a:solidFill>
              </a:rPr>
              <a:t>fellowship</a:t>
            </a:r>
            <a:r>
              <a:rPr lang="en-AU" dirty="0" smtClean="0"/>
              <a:t>, and in </a:t>
            </a:r>
            <a:r>
              <a:rPr lang="en-AU" dirty="0" smtClean="0">
                <a:solidFill>
                  <a:srgbClr val="FF0000"/>
                </a:solidFill>
              </a:rPr>
              <a:t>breaking of bread</a:t>
            </a:r>
            <a:r>
              <a:rPr lang="en-AU" dirty="0" smtClean="0"/>
              <a:t>, and in </a:t>
            </a:r>
            <a:r>
              <a:rPr lang="en-AU" dirty="0" smtClean="0">
                <a:solidFill>
                  <a:srgbClr val="FF0000"/>
                </a:solidFill>
              </a:rPr>
              <a:t>prayers</a:t>
            </a:r>
            <a:r>
              <a:rPr lang="en-AU" dirty="0" smtClean="0"/>
              <a:t>. </a:t>
            </a:r>
          </a:p>
          <a:p>
            <a:r>
              <a:rPr lang="en-AU" dirty="0" smtClean="0"/>
              <a:t>Act 2:47  </a:t>
            </a:r>
            <a:r>
              <a:rPr lang="en-AU" dirty="0" smtClean="0">
                <a:solidFill>
                  <a:srgbClr val="FF0000"/>
                </a:solidFill>
              </a:rPr>
              <a:t>Praising God</a:t>
            </a:r>
            <a:r>
              <a:rPr lang="en-AU" dirty="0" smtClean="0"/>
              <a:t>, and having favour with all the people. And the Lord added to the church daily such as should be saved. </a:t>
            </a:r>
          </a:p>
          <a:p>
            <a:endParaRPr lang="en-AU" dirty="0"/>
          </a:p>
        </p:txBody>
      </p:sp>
      <p:sp>
        <p:nvSpPr>
          <p:cNvPr id="3" name="Title 2"/>
          <p:cNvSpPr>
            <a:spLocks noGrp="1"/>
          </p:cNvSpPr>
          <p:nvPr>
            <p:ph type="title"/>
          </p:nvPr>
        </p:nvSpPr>
        <p:spPr/>
        <p:txBody>
          <a:bodyPr/>
          <a:lstStyle/>
          <a:p>
            <a:r>
              <a:rPr lang="en-AU" dirty="0" smtClean="0"/>
              <a:t>The Local Church</a:t>
            </a:r>
            <a:endParaRPr lang="en-AU" dirty="0"/>
          </a:p>
        </p:txBody>
      </p:sp>
      <p:sp>
        <p:nvSpPr>
          <p:cNvPr id="4" name="Slide Number Placeholder 3"/>
          <p:cNvSpPr>
            <a:spLocks noGrp="1"/>
          </p:cNvSpPr>
          <p:nvPr>
            <p:ph type="sldNum" sz="quarter" idx="12"/>
          </p:nvPr>
        </p:nvSpPr>
        <p:spPr/>
        <p:txBody>
          <a:bodyPr/>
          <a:lstStyle/>
          <a:p>
            <a:fld id="{38B00A1F-BB13-473B-B1A6-9F3B25524B7B}" type="slidenum">
              <a:rPr lang="en-CA" smtClean="0"/>
              <a:pPr/>
              <a:t>12</a:t>
            </a:fld>
            <a:endParaRPr lang="en-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a:p>
        </p:txBody>
      </p:sp>
      <p:sp>
        <p:nvSpPr>
          <p:cNvPr id="3" name="Title 2"/>
          <p:cNvSpPr>
            <a:spLocks noGrp="1"/>
          </p:cNvSpPr>
          <p:nvPr>
            <p:ph type="title"/>
          </p:nvPr>
        </p:nvSpPr>
        <p:spPr/>
        <p:txBody>
          <a:bodyPr/>
          <a:lstStyle/>
          <a:p>
            <a:endParaRPr lang="en-AU"/>
          </a:p>
        </p:txBody>
      </p:sp>
      <p:pic>
        <p:nvPicPr>
          <p:cNvPr id="4" name="Picture 2" descr="http://www.ethnologue.com/sites/default/files/styles/original/public/maps/17/PG_07_rgb.png?itok=EC8YOt64"/>
          <p:cNvPicPr>
            <a:picLocks noChangeAspect="1" noChangeArrowheads="1"/>
          </p:cNvPicPr>
          <p:nvPr/>
        </p:nvPicPr>
        <p:blipFill>
          <a:blip r:embed="rId3" cstate="print"/>
          <a:srcRect/>
          <a:stretch>
            <a:fillRect/>
          </a:stretch>
        </p:blipFill>
        <p:spPr bwMode="auto">
          <a:xfrm>
            <a:off x="0" y="432048"/>
            <a:ext cx="9162828" cy="6021288"/>
          </a:xfrm>
          <a:prstGeom prst="rect">
            <a:avLst/>
          </a:prstGeom>
          <a:noFill/>
        </p:spPr>
      </p:pic>
      <p:sp>
        <p:nvSpPr>
          <p:cNvPr id="5" name="Slide Number Placeholder 4"/>
          <p:cNvSpPr>
            <a:spLocks noGrp="1"/>
          </p:cNvSpPr>
          <p:nvPr>
            <p:ph type="sldNum" sz="quarter" idx="12"/>
          </p:nvPr>
        </p:nvSpPr>
        <p:spPr/>
        <p:txBody>
          <a:bodyPr/>
          <a:lstStyle/>
          <a:p>
            <a:fld id="{38B00A1F-BB13-473B-B1A6-9F3B25524B7B}" type="slidenum">
              <a:rPr lang="en-CA" smtClean="0"/>
              <a:pPr/>
              <a:t>13</a:t>
            </a:fld>
            <a:endParaRPr lang="en-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www.bible-history.com/maps/maps/asia_nt.jpg"/>
          <p:cNvPicPr>
            <a:picLocks noGrp="1"/>
          </p:cNvPicPr>
          <p:nvPr>
            <p:ph idx="1"/>
          </p:nvPr>
        </p:nvPicPr>
        <p:blipFill>
          <a:blip r:embed="rId3" cstate="print"/>
          <a:srcRect/>
          <a:stretch>
            <a:fillRect/>
          </a:stretch>
        </p:blipFill>
        <p:spPr bwMode="auto">
          <a:xfrm>
            <a:off x="944513" y="188640"/>
            <a:ext cx="7371903" cy="6525344"/>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8B00A1F-BB13-473B-B1A6-9F3B25524B7B}" type="slidenum">
              <a:rPr lang="en-CA" smtClean="0"/>
              <a:pPr/>
              <a:t>14</a:t>
            </a:fld>
            <a:endParaRPr lang="en-C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a:p>
        </p:txBody>
      </p:sp>
      <p:sp>
        <p:nvSpPr>
          <p:cNvPr id="3" name="Title 2"/>
          <p:cNvSpPr>
            <a:spLocks noGrp="1"/>
          </p:cNvSpPr>
          <p:nvPr>
            <p:ph type="title"/>
          </p:nvPr>
        </p:nvSpPr>
        <p:spPr/>
        <p:txBody>
          <a:bodyPr/>
          <a:lstStyle/>
          <a:p>
            <a:endParaRPr lang="en-AU"/>
          </a:p>
        </p:txBody>
      </p:sp>
      <p:pic>
        <p:nvPicPr>
          <p:cNvPr id="1028" name="Picture 4" descr="http://ak2.picdn.net/shutterstock/videos/1501835/preview/stock-footage-dominoes-row-begin-to-fall-down-one-by-one-but-stop-kid-try-to-resume-this-process.jpg"/>
          <p:cNvPicPr>
            <a:picLocks noChangeAspect="1" noChangeArrowheads="1"/>
          </p:cNvPicPr>
          <p:nvPr/>
        </p:nvPicPr>
        <p:blipFill>
          <a:blip r:embed="rId3" cstate="print"/>
          <a:srcRect/>
          <a:stretch>
            <a:fillRect/>
          </a:stretch>
        </p:blipFill>
        <p:spPr bwMode="auto">
          <a:xfrm>
            <a:off x="-1" y="0"/>
            <a:ext cx="9209267" cy="6858000"/>
          </a:xfrm>
          <a:prstGeom prst="rect">
            <a:avLst/>
          </a:prstGeom>
          <a:noFill/>
        </p:spPr>
      </p:pic>
      <p:sp>
        <p:nvSpPr>
          <p:cNvPr id="5" name="Slide Number Placeholder 4"/>
          <p:cNvSpPr>
            <a:spLocks noGrp="1"/>
          </p:cNvSpPr>
          <p:nvPr>
            <p:ph type="sldNum" sz="quarter" idx="12"/>
          </p:nvPr>
        </p:nvSpPr>
        <p:spPr/>
        <p:txBody>
          <a:bodyPr/>
          <a:lstStyle/>
          <a:p>
            <a:fld id="{38B00A1F-BB13-473B-B1A6-9F3B25524B7B}" type="slidenum">
              <a:rPr lang="en-CA" smtClean="0"/>
              <a:pPr/>
              <a:t>15</a:t>
            </a:fld>
            <a:endParaRPr lang="en-CA"/>
          </a:p>
        </p:txBody>
      </p:sp>
      <p:pic>
        <p:nvPicPr>
          <p:cNvPr id="26626" name="Picture 2" descr="http://allsaintslondon.diohuron.org/images/img9.png"/>
          <p:cNvPicPr>
            <a:picLocks noChangeAspect="1" noChangeArrowheads="1"/>
          </p:cNvPicPr>
          <p:nvPr/>
        </p:nvPicPr>
        <p:blipFill>
          <a:blip r:embed="rId4" cstate="print"/>
          <a:srcRect/>
          <a:stretch>
            <a:fillRect/>
          </a:stretch>
        </p:blipFill>
        <p:spPr bwMode="auto">
          <a:xfrm>
            <a:off x="-49153" y="260648"/>
            <a:ext cx="5590203" cy="43204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dirty="0"/>
          </a:p>
        </p:txBody>
      </p:sp>
      <p:sp>
        <p:nvSpPr>
          <p:cNvPr id="3" name="Title 2"/>
          <p:cNvSpPr>
            <a:spLocks noGrp="1"/>
          </p:cNvSpPr>
          <p:nvPr>
            <p:ph type="title"/>
          </p:nvPr>
        </p:nvSpPr>
        <p:spPr/>
        <p:txBody>
          <a:bodyPr/>
          <a:lstStyle/>
          <a:p>
            <a:endParaRPr lang="en-AU"/>
          </a:p>
        </p:txBody>
      </p:sp>
      <p:pic>
        <p:nvPicPr>
          <p:cNvPr id="61444" name="Picture 4" descr="http://playgamesformoney.net/wp-content/uploads/2011/08/dominos.jpg"/>
          <p:cNvPicPr>
            <a:picLocks noChangeAspect="1" noChangeArrowheads="1"/>
          </p:cNvPicPr>
          <p:nvPr/>
        </p:nvPicPr>
        <p:blipFill>
          <a:blip r:embed="rId2" cstate="print"/>
          <a:srcRect/>
          <a:stretch>
            <a:fillRect/>
          </a:stretch>
        </p:blipFill>
        <p:spPr bwMode="auto">
          <a:xfrm>
            <a:off x="5629666" y="3329608"/>
            <a:ext cx="3514334" cy="3528392"/>
          </a:xfrm>
          <a:prstGeom prst="rect">
            <a:avLst/>
          </a:prstGeom>
          <a:noFill/>
        </p:spPr>
      </p:pic>
      <p:pic>
        <p:nvPicPr>
          <p:cNvPr id="61446" name="Picture 6" descr="http://www.tlloh.com/wp-content/uploads/2010/02/dominoes1.jpg"/>
          <p:cNvPicPr>
            <a:picLocks noChangeAspect="1" noChangeArrowheads="1"/>
          </p:cNvPicPr>
          <p:nvPr/>
        </p:nvPicPr>
        <p:blipFill>
          <a:blip r:embed="rId3" cstate="print"/>
          <a:srcRect/>
          <a:stretch>
            <a:fillRect/>
          </a:stretch>
        </p:blipFill>
        <p:spPr bwMode="auto">
          <a:xfrm>
            <a:off x="0" y="3007233"/>
            <a:ext cx="3491880" cy="3850767"/>
          </a:xfrm>
          <a:prstGeom prst="rect">
            <a:avLst/>
          </a:prstGeom>
          <a:noFill/>
        </p:spPr>
      </p:pic>
      <p:pic>
        <p:nvPicPr>
          <p:cNvPr id="7" name="Picture 4" descr="http://playgamesformoney.net/wp-content/uploads/2011/08/dominos.jpg"/>
          <p:cNvPicPr>
            <a:picLocks noChangeAspect="1" noChangeArrowheads="1"/>
          </p:cNvPicPr>
          <p:nvPr/>
        </p:nvPicPr>
        <p:blipFill>
          <a:blip r:embed="rId2" cstate="print"/>
          <a:srcRect/>
          <a:stretch>
            <a:fillRect/>
          </a:stretch>
        </p:blipFill>
        <p:spPr bwMode="auto">
          <a:xfrm>
            <a:off x="0" y="0"/>
            <a:ext cx="3491880" cy="3505848"/>
          </a:xfrm>
          <a:prstGeom prst="rect">
            <a:avLst/>
          </a:prstGeom>
          <a:noFill/>
        </p:spPr>
      </p:pic>
      <p:pic>
        <p:nvPicPr>
          <p:cNvPr id="61448" name="Picture 8" descr="http://us.cdn3.123rf.com/168nwm/homestudio/homestudio0810/homestudio081000966/3715013-row-of-dominoes-on-white-background.jpg"/>
          <p:cNvPicPr>
            <a:picLocks noChangeAspect="1" noChangeArrowheads="1"/>
          </p:cNvPicPr>
          <p:nvPr/>
        </p:nvPicPr>
        <p:blipFill>
          <a:blip r:embed="rId4" cstate="print"/>
          <a:srcRect/>
          <a:stretch>
            <a:fillRect/>
          </a:stretch>
        </p:blipFill>
        <p:spPr bwMode="auto">
          <a:xfrm>
            <a:off x="3491880" y="3401616"/>
            <a:ext cx="2304256" cy="3456384"/>
          </a:xfrm>
          <a:prstGeom prst="rect">
            <a:avLst/>
          </a:prstGeom>
          <a:noFill/>
        </p:spPr>
      </p:pic>
      <p:sp>
        <p:nvSpPr>
          <p:cNvPr id="9" name="Slide Number Placeholder 8"/>
          <p:cNvSpPr>
            <a:spLocks noGrp="1"/>
          </p:cNvSpPr>
          <p:nvPr>
            <p:ph type="sldNum" sz="quarter" idx="12"/>
          </p:nvPr>
        </p:nvSpPr>
        <p:spPr/>
        <p:txBody>
          <a:bodyPr/>
          <a:lstStyle/>
          <a:p>
            <a:fld id="{38B00A1F-BB13-473B-B1A6-9F3B25524B7B}" type="slidenum">
              <a:rPr lang="en-CA" smtClean="0"/>
              <a:pPr/>
              <a:t>16</a:t>
            </a:fld>
            <a:endParaRPr lang="en-CA"/>
          </a:p>
        </p:txBody>
      </p:sp>
      <p:pic>
        <p:nvPicPr>
          <p:cNvPr id="23554" name="Picture 2" descr="http://s2.glbimg.com/nOIQHdjUmNA51ltPAXRYK6juiRupvzaFa6tTERycgWJ2CnZHuqeOmbfT2IQEO7_V/g.glbimg.com/og/gs/gsat2/f/original/2013/07/10/domino.jpg"/>
          <p:cNvPicPr>
            <a:picLocks noChangeAspect="1" noChangeArrowheads="1"/>
          </p:cNvPicPr>
          <p:nvPr/>
        </p:nvPicPr>
        <p:blipFill>
          <a:blip r:embed="rId5" cstate="print"/>
          <a:srcRect/>
          <a:stretch>
            <a:fillRect/>
          </a:stretch>
        </p:blipFill>
        <p:spPr bwMode="auto">
          <a:xfrm>
            <a:off x="3491880" y="0"/>
            <a:ext cx="5652120" cy="3429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a:p>
        </p:txBody>
      </p:sp>
      <p:sp>
        <p:nvSpPr>
          <p:cNvPr id="3" name="Slide Number Placeholder 2"/>
          <p:cNvSpPr>
            <a:spLocks noGrp="1"/>
          </p:cNvSpPr>
          <p:nvPr>
            <p:ph type="sldNum" sz="quarter" idx="12"/>
          </p:nvPr>
        </p:nvSpPr>
        <p:spPr/>
        <p:txBody>
          <a:bodyPr/>
          <a:lstStyle/>
          <a:p>
            <a:fld id="{38B00A1F-BB13-473B-B1A6-9F3B25524B7B}" type="slidenum">
              <a:rPr lang="en-CA" smtClean="0"/>
              <a:pPr/>
              <a:t>17</a:t>
            </a:fld>
            <a:endParaRPr lang="en-CA"/>
          </a:p>
        </p:txBody>
      </p:sp>
      <p:sp>
        <p:nvSpPr>
          <p:cNvPr id="4" name="Title 3"/>
          <p:cNvSpPr>
            <a:spLocks noGrp="1"/>
          </p:cNvSpPr>
          <p:nvPr>
            <p:ph type="title"/>
          </p:nvPr>
        </p:nvSpPr>
        <p:spPr/>
        <p:txBody>
          <a:bodyPr/>
          <a:lstStyle/>
          <a:p>
            <a:endParaRPr lang="en-AU"/>
          </a:p>
        </p:txBody>
      </p:sp>
      <p:pic>
        <p:nvPicPr>
          <p:cNvPr id="5" name="Picture 4"/>
          <p:cNvPicPr/>
          <p:nvPr/>
        </p:nvPicPr>
        <p:blipFill>
          <a:blip r:embed="rId2" cstate="print"/>
          <a:srcRect/>
          <a:stretch>
            <a:fillRect/>
          </a:stretch>
        </p:blipFill>
        <p:spPr bwMode="auto">
          <a:xfrm>
            <a:off x="1691680" y="1"/>
            <a:ext cx="583264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0" y="0"/>
            <a:ext cx="9144000" cy="823913"/>
          </a:xfrm>
          <a:prstGeom prst="rect">
            <a:avLst/>
          </a:prstGeom>
          <a:noFill/>
          <a:ln w="9525">
            <a:noFill/>
            <a:miter lim="800000"/>
            <a:headEnd/>
            <a:tailEnd/>
          </a:ln>
        </p:spPr>
        <p:txBody>
          <a:bodyPr>
            <a:spAutoFit/>
          </a:bodyPr>
          <a:lstStyle/>
          <a:p>
            <a:pPr algn="ctr">
              <a:spcBef>
                <a:spcPct val="50000"/>
              </a:spcBef>
            </a:pPr>
            <a:r>
              <a:rPr lang="en-US" sz="4800" dirty="0" smtClean="0">
                <a:latin typeface="Gill Sans MT" pitchFamily="34" charset="0"/>
              </a:rPr>
              <a:t>The Word of God</a:t>
            </a:r>
            <a:endParaRPr lang="en-US" sz="4800" dirty="0">
              <a:latin typeface="Gill Sans MT" pitchFamily="34" charset="0"/>
            </a:endParaRPr>
          </a:p>
        </p:txBody>
      </p:sp>
      <p:sp>
        <p:nvSpPr>
          <p:cNvPr id="12292" name="Text Box 7"/>
          <p:cNvSpPr txBox="1">
            <a:spLocks noChangeArrowheads="1"/>
          </p:cNvSpPr>
          <p:nvPr/>
        </p:nvSpPr>
        <p:spPr bwMode="auto">
          <a:xfrm>
            <a:off x="0" y="2560638"/>
            <a:ext cx="9144000" cy="1554162"/>
          </a:xfrm>
          <a:prstGeom prst="rect">
            <a:avLst/>
          </a:prstGeom>
          <a:noFill/>
          <a:ln w="9525">
            <a:noFill/>
            <a:miter lim="800000"/>
            <a:headEnd/>
            <a:tailEnd/>
          </a:ln>
        </p:spPr>
        <p:txBody>
          <a:bodyPr>
            <a:spAutoFit/>
          </a:bodyPr>
          <a:lstStyle/>
          <a:p>
            <a:pPr algn="ctr">
              <a:spcBef>
                <a:spcPct val="50000"/>
              </a:spcBef>
            </a:pPr>
            <a:r>
              <a:rPr lang="en-US" sz="3200" dirty="0">
                <a:latin typeface="Arial" charset="0"/>
                <a:ea typeface="Calibri" pitchFamily="34" charset="0"/>
                <a:cs typeface="Calibri" pitchFamily="34" charset="0"/>
              </a:rPr>
              <a:t>The Bible is the sole authority for faith and practice.  The Bible alone determines what we must believe and do.</a:t>
            </a:r>
          </a:p>
        </p:txBody>
      </p:sp>
      <p:sp>
        <p:nvSpPr>
          <p:cNvPr id="46088" name="Text Box 8"/>
          <p:cNvSpPr txBox="1">
            <a:spLocks noChangeArrowheads="1"/>
          </p:cNvSpPr>
          <p:nvPr/>
        </p:nvSpPr>
        <p:spPr bwMode="auto">
          <a:xfrm>
            <a:off x="0" y="4365104"/>
            <a:ext cx="9144000" cy="2800767"/>
          </a:xfrm>
          <a:prstGeom prst="rect">
            <a:avLst/>
          </a:prstGeom>
          <a:noFill/>
          <a:ln w="9525">
            <a:noFill/>
            <a:miter lim="800000"/>
            <a:headEnd/>
            <a:tailEnd/>
          </a:ln>
        </p:spPr>
        <p:txBody>
          <a:bodyPr>
            <a:spAutoFit/>
          </a:bodyPr>
          <a:lstStyle/>
          <a:p>
            <a:pPr algn="ctr">
              <a:spcBef>
                <a:spcPct val="50000"/>
              </a:spcBef>
            </a:pPr>
            <a:r>
              <a:rPr lang="en-US" sz="3200" b="1" dirty="0">
                <a:latin typeface="Arial" charset="0"/>
                <a:ea typeface="Calibri" pitchFamily="34" charset="0"/>
                <a:cs typeface="Calibri" pitchFamily="34" charset="0"/>
              </a:rPr>
              <a:t>2 Timothy </a:t>
            </a:r>
            <a:r>
              <a:rPr lang="en-US" sz="3200" b="1" dirty="0" smtClean="0">
                <a:latin typeface="Arial" charset="0"/>
                <a:ea typeface="Calibri" pitchFamily="34" charset="0"/>
                <a:cs typeface="Calibri" pitchFamily="34" charset="0"/>
              </a:rPr>
              <a:t>3:16</a:t>
            </a:r>
            <a:r>
              <a:rPr lang="en-AU" sz="3200" dirty="0" smtClean="0"/>
              <a:t>  All scripture </a:t>
            </a:r>
            <a:r>
              <a:rPr lang="en-AU" sz="3200" i="1" dirty="0" smtClean="0"/>
              <a:t>is given by inspiration of God, and is profitable for doctrine, for reproof, for correction, for instruction in righteousness: **</a:t>
            </a:r>
          </a:p>
          <a:p>
            <a:pPr algn="ctr">
              <a:spcBef>
                <a:spcPct val="50000"/>
              </a:spcBef>
            </a:pPr>
            <a:endParaRPr lang="en-US" sz="3200" b="1" dirty="0">
              <a:latin typeface="Arial" charset="0"/>
              <a:ea typeface="Calibri" pitchFamily="34" charset="0"/>
              <a:cs typeface="Calibri" pitchFamily="34" charset="0"/>
            </a:endParaRPr>
          </a:p>
        </p:txBody>
      </p:sp>
      <p:pic>
        <p:nvPicPr>
          <p:cNvPr id="12294" name="Picture 10" descr="http://www.genesis.net.au/~bible/bible.gif"/>
          <p:cNvPicPr>
            <a:picLocks noChangeAspect="1" noChangeArrowheads="1"/>
          </p:cNvPicPr>
          <p:nvPr/>
        </p:nvPicPr>
        <p:blipFill>
          <a:blip r:embed="rId3" cstate="print"/>
          <a:srcRect/>
          <a:stretch>
            <a:fillRect/>
          </a:stretch>
        </p:blipFill>
        <p:spPr bwMode="auto">
          <a:xfrm>
            <a:off x="0" y="685800"/>
            <a:ext cx="2198688" cy="208121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38B00A1F-BB13-473B-B1A6-9F3B25524B7B}" type="slidenum">
              <a:rPr lang="en-CA" smtClean="0"/>
              <a:pPr/>
              <a:t>18</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8"/>
                                        </p:tgtEl>
                                        <p:attrNameLst>
                                          <p:attrName>style.visibility</p:attrName>
                                        </p:attrNameLst>
                                      </p:cBhvr>
                                      <p:to>
                                        <p:strVal val="visible"/>
                                      </p:to>
                                    </p:set>
                                    <p:anim calcmode="lin" valueType="num">
                                      <p:cBhvr additive="base">
                                        <p:cTn id="7" dur="500" fill="hold"/>
                                        <p:tgtEl>
                                          <p:spTgt spid="46088"/>
                                        </p:tgtEl>
                                        <p:attrNameLst>
                                          <p:attrName>ppt_x</p:attrName>
                                        </p:attrNameLst>
                                      </p:cBhvr>
                                      <p:tavLst>
                                        <p:tav tm="0">
                                          <p:val>
                                            <p:strVal val="#ppt_x"/>
                                          </p:val>
                                        </p:tav>
                                        <p:tav tm="100000">
                                          <p:val>
                                            <p:strVal val="#ppt_x"/>
                                          </p:val>
                                        </p:tav>
                                      </p:tavLst>
                                    </p:anim>
                                    <p:anim calcmode="lin" valueType="num">
                                      <p:cBhvr additive="base">
                                        <p:cTn id="8" dur="500" fill="hold"/>
                                        <p:tgtEl>
                                          <p:spTgt spid="460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err="1" smtClean="0"/>
              <a:t>Php</a:t>
            </a:r>
            <a:r>
              <a:rPr lang="en-AU" dirty="0" smtClean="0"/>
              <a:t> 4:15  Now ye Philippians know also, that in the beginning of the gospel, when I departed from Macedonia, no church communicated with me as concerning giving and receiving, but ye only. 16  For even in Thessalonica ye sent once and again unto my necessity. </a:t>
            </a:r>
            <a:r>
              <a:rPr lang="en-AU" dirty="0" smtClean="0"/>
              <a:t>+</a:t>
            </a:r>
            <a:endParaRPr lang="en-AU" dirty="0" smtClean="0"/>
          </a:p>
          <a:p>
            <a:endParaRPr lang="en-AU" dirty="0"/>
          </a:p>
        </p:txBody>
      </p:sp>
      <p:sp>
        <p:nvSpPr>
          <p:cNvPr id="3" name="Title 2"/>
          <p:cNvSpPr>
            <a:spLocks noGrp="1"/>
          </p:cNvSpPr>
          <p:nvPr>
            <p:ph type="title"/>
          </p:nvPr>
        </p:nvSpPr>
        <p:spPr/>
        <p:txBody>
          <a:bodyPr/>
          <a:lstStyle/>
          <a:p>
            <a:r>
              <a:rPr lang="en-AU" dirty="0" smtClean="0"/>
              <a:t>Sending Funds</a:t>
            </a:r>
            <a:endParaRPr lang="en-AU" dirty="0"/>
          </a:p>
        </p:txBody>
      </p:sp>
      <p:sp>
        <p:nvSpPr>
          <p:cNvPr id="4" name="Slide Number Placeholder 3"/>
          <p:cNvSpPr>
            <a:spLocks noGrp="1"/>
          </p:cNvSpPr>
          <p:nvPr>
            <p:ph type="sldNum" sz="quarter" idx="12"/>
          </p:nvPr>
        </p:nvSpPr>
        <p:spPr/>
        <p:txBody>
          <a:bodyPr/>
          <a:lstStyle/>
          <a:p>
            <a:fld id="{38B00A1F-BB13-473B-B1A6-9F3B25524B7B}" type="slidenum">
              <a:rPr lang="en-CA" smtClean="0"/>
              <a:pPr/>
              <a:t>19</a:t>
            </a:fld>
            <a:endParaRPr lang="en-CA"/>
          </a:p>
        </p:txBody>
      </p:sp>
      <p:pic>
        <p:nvPicPr>
          <p:cNvPr id="19458" name="Picture 2" descr="http://halfbakedlobster.com/wp-content/uploads/2012/10/philippi_map.gif"/>
          <p:cNvPicPr>
            <a:picLocks noChangeAspect="1" noChangeArrowheads="1"/>
          </p:cNvPicPr>
          <p:nvPr/>
        </p:nvPicPr>
        <p:blipFill>
          <a:blip r:embed="rId3" cstate="print"/>
          <a:srcRect/>
          <a:stretch>
            <a:fillRect/>
          </a:stretch>
        </p:blipFill>
        <p:spPr bwMode="auto">
          <a:xfrm>
            <a:off x="4283968" y="3936602"/>
            <a:ext cx="4153644" cy="292139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187624" y="1109464"/>
            <a:ext cx="6609928" cy="2895600"/>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US" sz="36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Autonomy is a Greek word and means: Auto (self) and </a:t>
            </a:r>
            <a:r>
              <a:rPr kumimoji="0" lang="en-US" sz="3600" b="0" i="0" u="none" strike="noStrike" kern="1200" cap="none" spc="0" normalizeH="0" baseline="0" noProof="0" dirty="0" err="1" smtClean="0">
                <a:ln>
                  <a:noFill/>
                </a:ln>
                <a:solidFill>
                  <a:schemeClr val="tx1">
                    <a:lumMod val="95000"/>
                    <a:lumOff val="5000"/>
                  </a:schemeClr>
                </a:solidFill>
                <a:effectLst/>
                <a:uLnTx/>
                <a:uFillTx/>
                <a:latin typeface="+mn-lt"/>
                <a:ea typeface="+mn-ea"/>
                <a:cs typeface="+mn-cs"/>
              </a:rPr>
              <a:t>nomos</a:t>
            </a:r>
            <a:r>
              <a:rPr kumimoji="0" lang="en-US" sz="36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(law); </a:t>
            </a:r>
            <a:r>
              <a:rPr lang="en-US" sz="3600" dirty="0" smtClean="0">
                <a:solidFill>
                  <a:schemeClr val="tx1">
                    <a:lumMod val="95000"/>
                    <a:lumOff val="5000"/>
                  </a:schemeClr>
                </a:solidFill>
              </a:rPr>
              <a:t>meaning</a:t>
            </a:r>
            <a:r>
              <a:rPr kumimoji="0" lang="en-US" sz="36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self-law or self-governing.*</a:t>
            </a:r>
            <a:endParaRPr kumimoji="0" lang="en-US" sz="3600" b="0"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38B00A1F-BB13-473B-B1A6-9F3B25524B7B}" type="slidenum">
              <a:rPr lang="en-CA" smtClean="0"/>
              <a:pPr/>
              <a:t>2</a:t>
            </a:fld>
            <a:endParaRPr lang="en-CA"/>
          </a:p>
        </p:txBody>
      </p:sp>
      <p:pic>
        <p:nvPicPr>
          <p:cNvPr id="50178" name="Picture 2" descr="https://lh5.googleusercontent.com/-MZiVxcXxf-M/UI0ZrlNFWYI/AAAAAAAABsI/Qh9HD-DxSnc/s800/bible540.jpg"/>
          <p:cNvPicPr>
            <a:picLocks noChangeAspect="1" noChangeArrowheads="1"/>
          </p:cNvPicPr>
          <p:nvPr/>
        </p:nvPicPr>
        <p:blipFill>
          <a:blip r:embed="rId3" cstate="print"/>
          <a:srcRect/>
          <a:stretch>
            <a:fillRect/>
          </a:stretch>
        </p:blipFill>
        <p:spPr bwMode="auto">
          <a:xfrm>
            <a:off x="0" y="3886199"/>
            <a:ext cx="5143500" cy="29718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1196752"/>
            <a:ext cx="8463314" cy="5188032"/>
          </a:xfrm>
        </p:spPr>
        <p:txBody>
          <a:bodyPr>
            <a:noAutofit/>
          </a:bodyPr>
          <a:lstStyle/>
          <a:p>
            <a:r>
              <a:rPr lang="en-AU" sz="2400" dirty="0" smtClean="0"/>
              <a:t>1Pe 5:2  Feed the flock of God which is </a:t>
            </a:r>
            <a:r>
              <a:rPr lang="en-AU" sz="2400" u="sng" dirty="0" smtClean="0"/>
              <a:t>among you</a:t>
            </a:r>
            <a:r>
              <a:rPr lang="en-AU" sz="2400" dirty="0" smtClean="0"/>
              <a:t>, taking the oversight thereof, not by constraint, but willingly; not for filthy lucre, but of a ready mind; </a:t>
            </a:r>
          </a:p>
          <a:p>
            <a:endParaRPr lang="en-AU" sz="2400" dirty="0" smtClean="0"/>
          </a:p>
          <a:p>
            <a:r>
              <a:rPr lang="en-AU" sz="2400" dirty="0" smtClean="0"/>
              <a:t>Act 14:23  And when they had </a:t>
            </a:r>
            <a:r>
              <a:rPr lang="en-AU" sz="2400" u="sng" dirty="0" smtClean="0"/>
              <a:t>ordained them elders in every church</a:t>
            </a:r>
            <a:r>
              <a:rPr lang="en-AU" sz="2400" dirty="0" smtClean="0"/>
              <a:t>, and had prayed with fasting, they commended them to the Lord, on whom they believed.</a:t>
            </a:r>
          </a:p>
          <a:p>
            <a:endParaRPr lang="en-AU" sz="2400" dirty="0" smtClean="0"/>
          </a:p>
          <a:p>
            <a:r>
              <a:rPr lang="en-AU" sz="2400" dirty="0" smtClean="0"/>
              <a:t>Act 20:28  Take heed therefore unto yourselves, and to all the flock, over the which the Holy Ghost hath made you overseers, to feed the church of God, which he hath purchased with his own blood</a:t>
            </a:r>
            <a:r>
              <a:rPr lang="en-AU" sz="2400" dirty="0" smtClean="0"/>
              <a:t>.+ </a:t>
            </a:r>
            <a:endParaRPr lang="en-AU" sz="2400" dirty="0" smtClean="0"/>
          </a:p>
          <a:p>
            <a:endParaRPr lang="en-AU" sz="2400" dirty="0" smtClean="0"/>
          </a:p>
          <a:p>
            <a:pPr>
              <a:buNone/>
            </a:pPr>
            <a:r>
              <a:rPr lang="en-CA" sz="2400" i="1" dirty="0" smtClean="0"/>
              <a:t>	</a:t>
            </a:r>
          </a:p>
          <a:p>
            <a:pPr>
              <a:buNone/>
            </a:pPr>
            <a:endParaRPr lang="en-CA" sz="2400" i="1" dirty="0" smtClean="0"/>
          </a:p>
          <a:p>
            <a:pPr>
              <a:buNone/>
            </a:pPr>
            <a:r>
              <a:rPr lang="en-CA" sz="2400" i="1" dirty="0" smtClean="0"/>
              <a:t>	</a:t>
            </a:r>
            <a:endParaRPr lang="en-AU" sz="2400" dirty="0"/>
          </a:p>
        </p:txBody>
      </p:sp>
      <p:sp>
        <p:nvSpPr>
          <p:cNvPr id="3" name="Title 2"/>
          <p:cNvSpPr>
            <a:spLocks noGrp="1"/>
          </p:cNvSpPr>
          <p:nvPr>
            <p:ph type="title"/>
          </p:nvPr>
        </p:nvSpPr>
        <p:spPr/>
        <p:txBody>
          <a:bodyPr/>
          <a:lstStyle/>
          <a:p>
            <a:r>
              <a:rPr lang="en-AU" dirty="0" smtClean="0"/>
              <a:t>	In reference to elders</a:t>
            </a:r>
            <a:endParaRPr lang="en-AU" dirty="0"/>
          </a:p>
        </p:txBody>
      </p:sp>
      <p:sp>
        <p:nvSpPr>
          <p:cNvPr id="4" name="Slide Number Placeholder 3"/>
          <p:cNvSpPr>
            <a:spLocks noGrp="1"/>
          </p:cNvSpPr>
          <p:nvPr>
            <p:ph type="sldNum" sz="quarter" idx="12"/>
          </p:nvPr>
        </p:nvSpPr>
        <p:spPr/>
        <p:txBody>
          <a:bodyPr/>
          <a:lstStyle/>
          <a:p>
            <a:fld id="{38B00A1F-BB13-473B-B1A6-9F3B25524B7B}" type="slidenum">
              <a:rPr lang="en-CA" smtClean="0"/>
              <a:pPr/>
              <a:t>20</a:t>
            </a:fld>
            <a:endParaRPr lang="en-C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229600" cy="4525963"/>
          </a:xfrm>
        </p:spPr>
        <p:txBody>
          <a:bodyPr/>
          <a:lstStyle/>
          <a:p>
            <a:r>
              <a:rPr lang="en-AU" dirty="0" smtClean="0"/>
              <a:t>Tit 1:5  For this cause left I thee in Crete, that thou shouldest set in order the things that are wanting, and ordain elders in every city, as I had appointed thee: </a:t>
            </a:r>
          </a:p>
          <a:p>
            <a:endParaRPr lang="en-AU" dirty="0" smtClean="0"/>
          </a:p>
          <a:p>
            <a:r>
              <a:rPr lang="en-AU" dirty="0" smtClean="0"/>
              <a:t>Elders plural in each assembly singular</a:t>
            </a:r>
            <a:r>
              <a:rPr lang="en-AU" dirty="0" smtClean="0"/>
              <a:t>.*</a:t>
            </a:r>
            <a:endParaRPr lang="en-AU" dirty="0" smtClean="0"/>
          </a:p>
          <a:p>
            <a:endParaRPr lang="en-AU" dirty="0"/>
          </a:p>
        </p:txBody>
      </p:sp>
      <p:sp>
        <p:nvSpPr>
          <p:cNvPr id="4" name="Title 2"/>
          <p:cNvSpPr>
            <a:spLocks noGrp="1"/>
          </p:cNvSpPr>
          <p:nvPr>
            <p:ph type="title"/>
          </p:nvPr>
        </p:nvSpPr>
        <p:spPr/>
        <p:txBody>
          <a:bodyPr/>
          <a:lstStyle/>
          <a:p>
            <a:r>
              <a:rPr lang="en-AU" dirty="0" smtClean="0"/>
              <a:t>	In reference to elders</a:t>
            </a:r>
            <a:endParaRPr lang="en-AU" dirty="0"/>
          </a:p>
        </p:txBody>
      </p:sp>
      <p:sp>
        <p:nvSpPr>
          <p:cNvPr id="5" name="Slide Number Placeholder 4"/>
          <p:cNvSpPr>
            <a:spLocks noGrp="1"/>
          </p:cNvSpPr>
          <p:nvPr>
            <p:ph type="sldNum" sz="quarter" idx="12"/>
          </p:nvPr>
        </p:nvSpPr>
        <p:spPr/>
        <p:txBody>
          <a:bodyPr/>
          <a:lstStyle/>
          <a:p>
            <a:fld id="{38B00A1F-BB13-473B-B1A6-9F3B25524B7B}" type="slidenum">
              <a:rPr lang="en-CA" smtClean="0"/>
              <a:pPr/>
              <a:t>21</a:t>
            </a:fld>
            <a:endParaRPr lang="en-CA"/>
          </a:p>
        </p:txBody>
      </p:sp>
      <p:pic>
        <p:nvPicPr>
          <p:cNvPr id="15362" name="Picture 2" descr="http://www.historyforkids.org/learn/maps/cretemap.gif"/>
          <p:cNvPicPr>
            <a:picLocks noChangeAspect="1" noChangeArrowheads="1"/>
          </p:cNvPicPr>
          <p:nvPr/>
        </p:nvPicPr>
        <p:blipFill>
          <a:blip r:embed="rId3" cstate="print"/>
          <a:srcRect/>
          <a:stretch>
            <a:fillRect/>
          </a:stretch>
        </p:blipFill>
        <p:spPr bwMode="auto">
          <a:xfrm>
            <a:off x="2987824" y="3747301"/>
            <a:ext cx="5127526" cy="311069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AU" dirty="0" smtClean="0"/>
              <a:t>	Gal 1:2  And all the brethren which are with me, unto the churches of Galatia: </a:t>
            </a:r>
          </a:p>
          <a:p>
            <a:pPr>
              <a:buNone/>
            </a:pPr>
            <a:endParaRPr lang="en-AU" dirty="0" smtClean="0"/>
          </a:p>
          <a:p>
            <a:pPr>
              <a:buNone/>
            </a:pPr>
            <a:r>
              <a:rPr lang="en-AU" dirty="0" smtClean="0"/>
              <a:t>Each assembly has its own elders to provide leadership for the meeting</a:t>
            </a:r>
            <a:r>
              <a:rPr lang="en-AU" dirty="0" smtClean="0"/>
              <a:t>.+</a:t>
            </a:r>
            <a:endParaRPr lang="en-AU" dirty="0"/>
          </a:p>
        </p:txBody>
      </p:sp>
      <p:sp>
        <p:nvSpPr>
          <p:cNvPr id="3" name="Title 2"/>
          <p:cNvSpPr>
            <a:spLocks noGrp="1"/>
          </p:cNvSpPr>
          <p:nvPr>
            <p:ph type="title"/>
          </p:nvPr>
        </p:nvSpPr>
        <p:spPr/>
        <p:txBody>
          <a:bodyPr/>
          <a:lstStyle/>
          <a:p>
            <a:r>
              <a:rPr lang="en-AU" dirty="0" smtClean="0"/>
              <a:t>We are Autonomous Meetings</a:t>
            </a:r>
            <a:endParaRPr lang="en-AU" dirty="0"/>
          </a:p>
        </p:txBody>
      </p:sp>
      <p:sp>
        <p:nvSpPr>
          <p:cNvPr id="4" name="Slide Number Placeholder 3"/>
          <p:cNvSpPr>
            <a:spLocks noGrp="1"/>
          </p:cNvSpPr>
          <p:nvPr>
            <p:ph type="sldNum" sz="quarter" idx="12"/>
          </p:nvPr>
        </p:nvSpPr>
        <p:spPr/>
        <p:txBody>
          <a:bodyPr/>
          <a:lstStyle/>
          <a:p>
            <a:fld id="{38B00A1F-BB13-473B-B1A6-9F3B25524B7B}" type="slidenum">
              <a:rPr lang="en-CA" smtClean="0"/>
              <a:pPr/>
              <a:t>22</a:t>
            </a:fld>
            <a:endParaRPr lang="en-CA"/>
          </a:p>
        </p:txBody>
      </p:sp>
      <p:pic>
        <p:nvPicPr>
          <p:cNvPr id="13314" name="Picture 2" descr="http://restlesspilgrim.net/blog/wp-content/uploads/2011/12/Map-Asia-in-Roman-Times.jpg"/>
          <p:cNvPicPr>
            <a:picLocks noChangeAspect="1" noChangeArrowheads="1"/>
          </p:cNvPicPr>
          <p:nvPr/>
        </p:nvPicPr>
        <p:blipFill>
          <a:blip r:embed="rId3" cstate="print"/>
          <a:srcRect/>
          <a:stretch>
            <a:fillRect/>
          </a:stretch>
        </p:blipFill>
        <p:spPr bwMode="auto">
          <a:xfrm>
            <a:off x="2843808" y="3659266"/>
            <a:ext cx="5601519" cy="319873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AU" dirty="0" smtClean="0"/>
              <a:t>	</a:t>
            </a:r>
          </a:p>
          <a:p>
            <a:pPr>
              <a:buNone/>
            </a:pPr>
            <a:r>
              <a:rPr lang="en-AU" dirty="0" smtClean="0"/>
              <a:t>	Eph 1:22  And hath put all things under his feet, and gave him to be the head over all things to the church, 23  Which is his body, the </a:t>
            </a:r>
            <a:r>
              <a:rPr lang="en-AU" dirty="0" err="1" smtClean="0"/>
              <a:t>fulness</a:t>
            </a:r>
            <a:r>
              <a:rPr lang="en-AU" dirty="0" smtClean="0"/>
              <a:t> of him that </a:t>
            </a:r>
            <a:r>
              <a:rPr lang="en-AU" dirty="0" err="1" smtClean="0"/>
              <a:t>filleth</a:t>
            </a:r>
            <a:r>
              <a:rPr lang="en-AU" dirty="0" smtClean="0"/>
              <a:t> all in all. +</a:t>
            </a:r>
          </a:p>
          <a:p>
            <a:endParaRPr lang="en-AU" dirty="0"/>
          </a:p>
        </p:txBody>
      </p:sp>
      <p:sp>
        <p:nvSpPr>
          <p:cNvPr id="3" name="Title 2"/>
          <p:cNvSpPr>
            <a:spLocks noGrp="1"/>
          </p:cNvSpPr>
          <p:nvPr>
            <p:ph type="title"/>
          </p:nvPr>
        </p:nvSpPr>
        <p:spPr/>
        <p:txBody>
          <a:bodyPr>
            <a:normAutofit fontScale="90000"/>
          </a:bodyPr>
          <a:lstStyle/>
          <a:p>
            <a:r>
              <a:rPr lang="en-AU" dirty="0" smtClean="0"/>
              <a:t>We have </a:t>
            </a:r>
            <a:r>
              <a:rPr lang="en-AU" u="sng" dirty="0" smtClean="0"/>
              <a:t>one Head</a:t>
            </a:r>
            <a:r>
              <a:rPr lang="en-AU" dirty="0" smtClean="0"/>
              <a:t>...Jesus Christ</a:t>
            </a:r>
            <a:endParaRPr lang="en-AU" dirty="0"/>
          </a:p>
        </p:txBody>
      </p:sp>
      <p:sp>
        <p:nvSpPr>
          <p:cNvPr id="4" name="Slide Number Placeholder 3"/>
          <p:cNvSpPr>
            <a:spLocks noGrp="1"/>
          </p:cNvSpPr>
          <p:nvPr>
            <p:ph type="sldNum" sz="quarter" idx="12"/>
          </p:nvPr>
        </p:nvSpPr>
        <p:spPr/>
        <p:txBody>
          <a:bodyPr/>
          <a:lstStyle/>
          <a:p>
            <a:fld id="{38B00A1F-BB13-473B-B1A6-9F3B25524B7B}" type="slidenum">
              <a:rPr lang="en-CA" smtClean="0"/>
              <a:pPr/>
              <a:t>23</a:t>
            </a:fld>
            <a:endParaRPr lang="en-C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11760" y="-27384"/>
            <a:ext cx="6768752" cy="4154984"/>
          </a:xfrm>
          <a:prstGeom prst="rect">
            <a:avLst/>
          </a:prstGeom>
        </p:spPr>
        <p:txBody>
          <a:bodyPr wrap="square">
            <a:spAutoFit/>
          </a:bodyPr>
          <a:lstStyle/>
          <a:p>
            <a:r>
              <a:rPr lang="en-AU" sz="2200" dirty="0" smtClean="0"/>
              <a:t>Act 11:27  And in these days came prophets from Jerusalem unto Antioch. </a:t>
            </a:r>
          </a:p>
          <a:p>
            <a:r>
              <a:rPr lang="en-AU" sz="2200" dirty="0" smtClean="0"/>
              <a:t>Act 11:28  And there stood up one of them named </a:t>
            </a:r>
            <a:r>
              <a:rPr lang="en-AU" sz="2200" dirty="0" err="1" smtClean="0"/>
              <a:t>Agabus</a:t>
            </a:r>
            <a:r>
              <a:rPr lang="en-AU" sz="2200" dirty="0" smtClean="0"/>
              <a:t>, and signified by the Spirit that there should be great dearth throughout all the world: which came to pass in the days of Claudius Caesar. </a:t>
            </a:r>
          </a:p>
          <a:p>
            <a:r>
              <a:rPr lang="en-AU" sz="2200" dirty="0" smtClean="0"/>
              <a:t>Act 11:29  Then the disciples, every man according to his ability, determined to send relief unto the brethren which dwelt in </a:t>
            </a:r>
            <a:r>
              <a:rPr lang="en-AU" sz="2200" dirty="0" err="1" smtClean="0"/>
              <a:t>Judaea</a:t>
            </a:r>
            <a:r>
              <a:rPr lang="en-AU" sz="2200" dirty="0" smtClean="0"/>
              <a:t>: </a:t>
            </a:r>
          </a:p>
          <a:p>
            <a:r>
              <a:rPr lang="en-AU" sz="2200" dirty="0" smtClean="0"/>
              <a:t>Act 11:30  Which also they did, and sent it to the elders by the hands of Barnabas and Saul. </a:t>
            </a:r>
          </a:p>
        </p:txBody>
      </p:sp>
      <p:sp>
        <p:nvSpPr>
          <p:cNvPr id="4" name="Slide Number Placeholder 3"/>
          <p:cNvSpPr>
            <a:spLocks noGrp="1"/>
          </p:cNvSpPr>
          <p:nvPr>
            <p:ph type="sldNum" sz="quarter" idx="12"/>
          </p:nvPr>
        </p:nvSpPr>
        <p:spPr/>
        <p:txBody>
          <a:bodyPr/>
          <a:lstStyle/>
          <a:p>
            <a:fld id="{38B00A1F-BB13-473B-B1A6-9F3B25524B7B}" type="slidenum">
              <a:rPr lang="en-CA" smtClean="0"/>
              <a:pPr/>
              <a:t>24</a:t>
            </a:fld>
            <a:endParaRPr lang="en-CA"/>
          </a:p>
        </p:txBody>
      </p:sp>
      <p:pic>
        <p:nvPicPr>
          <p:cNvPr id="9218" name="Picture 2" descr="http://2.bp.blogspot.com/_ja2ZuEn6eK0/TUwEANE1QQI/AAAAAAAAAjw/z0KVNrfjbHQ/s1600/drought+2.bmp"/>
          <p:cNvPicPr>
            <a:picLocks noChangeAspect="1" noChangeArrowheads="1"/>
          </p:cNvPicPr>
          <p:nvPr/>
        </p:nvPicPr>
        <p:blipFill>
          <a:blip r:embed="rId3" cstate="print"/>
          <a:srcRect/>
          <a:stretch>
            <a:fillRect/>
          </a:stretch>
        </p:blipFill>
        <p:spPr bwMode="auto">
          <a:xfrm>
            <a:off x="0" y="4000500"/>
            <a:ext cx="3962400" cy="28575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7928" y="908720"/>
            <a:ext cx="5598368" cy="4832092"/>
          </a:xfrm>
          <a:prstGeom prst="rect">
            <a:avLst/>
          </a:prstGeom>
        </p:spPr>
        <p:txBody>
          <a:bodyPr wrap="square">
            <a:spAutoFit/>
          </a:bodyPr>
          <a:lstStyle/>
          <a:p>
            <a:r>
              <a:rPr lang="en-AU" sz="2800" dirty="0" smtClean="0"/>
              <a:t>Act 14:23  And when they had ordained them elders in every church, and had prayed with fasting, they commended them to the Lord, on whom they believed. </a:t>
            </a:r>
          </a:p>
          <a:p>
            <a:endParaRPr lang="en-AU" sz="2800" dirty="0" smtClean="0"/>
          </a:p>
          <a:p>
            <a:r>
              <a:rPr lang="en-AU" sz="2800" i="1" dirty="0" smtClean="0"/>
              <a:t>It is easy to see that God’s plan for His church was for each assembly in each place to be self-governing</a:t>
            </a:r>
          </a:p>
        </p:txBody>
      </p:sp>
      <p:sp>
        <p:nvSpPr>
          <p:cNvPr id="3" name="Slide Number Placeholder 2"/>
          <p:cNvSpPr>
            <a:spLocks noGrp="1"/>
          </p:cNvSpPr>
          <p:nvPr>
            <p:ph type="sldNum" sz="quarter" idx="12"/>
          </p:nvPr>
        </p:nvSpPr>
        <p:spPr/>
        <p:txBody>
          <a:bodyPr/>
          <a:lstStyle/>
          <a:p>
            <a:fld id="{38B00A1F-BB13-473B-B1A6-9F3B25524B7B}" type="slidenum">
              <a:rPr lang="en-CA" smtClean="0"/>
              <a:pPr/>
              <a:t>25</a:t>
            </a:fld>
            <a:endParaRPr lang="en-C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lnSpc>
                <a:spcPct val="90000"/>
              </a:lnSpc>
              <a:buNone/>
              <a:defRPr/>
            </a:pPr>
            <a:r>
              <a:rPr lang="en-US" dirty="0" smtClean="0"/>
              <a:t>There was;</a:t>
            </a:r>
          </a:p>
          <a:p>
            <a:pPr lvl="0">
              <a:lnSpc>
                <a:spcPct val="90000"/>
              </a:lnSpc>
              <a:defRPr/>
            </a:pPr>
            <a:endParaRPr lang="en-US" dirty="0" smtClean="0"/>
          </a:p>
          <a:p>
            <a:pPr lvl="0">
              <a:lnSpc>
                <a:spcPct val="90000"/>
              </a:lnSpc>
              <a:defRPr/>
            </a:pPr>
            <a:r>
              <a:rPr lang="en-US" dirty="0" smtClean="0"/>
              <a:t> No Sponsoring assembly.</a:t>
            </a:r>
          </a:p>
          <a:p>
            <a:pPr lvl="0">
              <a:lnSpc>
                <a:spcPct val="90000"/>
              </a:lnSpc>
              <a:defRPr/>
            </a:pPr>
            <a:endParaRPr lang="en-US" dirty="0" smtClean="0"/>
          </a:p>
          <a:p>
            <a:pPr lvl="0">
              <a:lnSpc>
                <a:spcPct val="90000"/>
              </a:lnSpc>
              <a:defRPr/>
            </a:pPr>
            <a:r>
              <a:rPr lang="en-US" dirty="0" smtClean="0"/>
              <a:t> No Area elders.</a:t>
            </a:r>
          </a:p>
          <a:p>
            <a:pPr lvl="0">
              <a:lnSpc>
                <a:spcPct val="90000"/>
              </a:lnSpc>
              <a:defRPr/>
            </a:pPr>
            <a:endParaRPr lang="en-US" dirty="0" smtClean="0"/>
          </a:p>
          <a:p>
            <a:pPr lvl="0">
              <a:lnSpc>
                <a:spcPct val="90000"/>
              </a:lnSpc>
              <a:defRPr/>
            </a:pPr>
            <a:r>
              <a:rPr lang="en-US" dirty="0" smtClean="0"/>
              <a:t> No controlling board.</a:t>
            </a:r>
          </a:p>
          <a:p>
            <a:pPr lvl="0">
              <a:lnSpc>
                <a:spcPct val="90000"/>
              </a:lnSpc>
              <a:defRPr/>
            </a:pPr>
            <a:endParaRPr lang="en-US" dirty="0" smtClean="0"/>
          </a:p>
          <a:p>
            <a:pPr lvl="0">
              <a:lnSpc>
                <a:spcPct val="90000"/>
              </a:lnSpc>
              <a:defRPr/>
            </a:pPr>
            <a:r>
              <a:rPr lang="en-US" dirty="0" smtClean="0"/>
              <a:t> No “Sunday School society.”</a:t>
            </a:r>
          </a:p>
          <a:p>
            <a:pPr lvl="0">
              <a:lnSpc>
                <a:spcPct val="90000"/>
              </a:lnSpc>
              <a:defRPr/>
            </a:pPr>
            <a:endParaRPr lang="en-US" dirty="0" smtClean="0"/>
          </a:p>
          <a:p>
            <a:pPr lvl="0">
              <a:lnSpc>
                <a:spcPct val="90000"/>
              </a:lnSpc>
              <a:defRPr/>
            </a:pPr>
            <a:r>
              <a:rPr lang="en-US" dirty="0" smtClean="0"/>
              <a:t> No district bishop.</a:t>
            </a:r>
          </a:p>
          <a:p>
            <a:pPr lvl="0">
              <a:lnSpc>
                <a:spcPct val="90000"/>
              </a:lnSpc>
              <a:buNone/>
              <a:defRPr/>
            </a:pPr>
            <a:endParaRPr lang="en-US" dirty="0" smtClean="0"/>
          </a:p>
          <a:p>
            <a:endParaRPr lang="en-AU" dirty="0"/>
          </a:p>
        </p:txBody>
      </p:sp>
      <p:sp>
        <p:nvSpPr>
          <p:cNvPr id="3" name="Title 2"/>
          <p:cNvSpPr>
            <a:spLocks noGrp="1"/>
          </p:cNvSpPr>
          <p:nvPr>
            <p:ph type="title"/>
          </p:nvPr>
        </p:nvSpPr>
        <p:spPr/>
        <p:txBody>
          <a:bodyPr/>
          <a:lstStyle/>
          <a:p>
            <a:r>
              <a:rPr lang="en-AU" dirty="0" smtClean="0"/>
              <a:t>What is not seen in Autonomy</a:t>
            </a:r>
            <a:endParaRPr lang="en-AU" dirty="0"/>
          </a:p>
        </p:txBody>
      </p:sp>
      <p:sp>
        <p:nvSpPr>
          <p:cNvPr id="5" name="Slide Number Placeholder 4"/>
          <p:cNvSpPr>
            <a:spLocks noGrp="1"/>
          </p:cNvSpPr>
          <p:nvPr>
            <p:ph type="sldNum" sz="quarter" idx="12"/>
          </p:nvPr>
        </p:nvSpPr>
        <p:spPr/>
        <p:txBody>
          <a:bodyPr/>
          <a:lstStyle/>
          <a:p>
            <a:fld id="{38B00A1F-BB13-473B-B1A6-9F3B25524B7B}" type="slidenum">
              <a:rPr lang="en-CA" smtClean="0"/>
              <a:pPr/>
              <a:t>26</a:t>
            </a:fld>
            <a:endParaRPr lang="en-C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143000" y="1219200"/>
            <a:ext cx="6934200" cy="5047536"/>
          </a:xfrm>
          <a:prstGeom prst="rect">
            <a:avLst/>
          </a:prstGeom>
          <a:noFill/>
          <a:ln w="9525">
            <a:noFill/>
            <a:miter lim="800000"/>
            <a:headEnd/>
            <a:tailEnd/>
          </a:ln>
        </p:spPr>
        <p:txBody>
          <a:bodyPr>
            <a:spAutoFit/>
          </a:bodyPr>
          <a:lstStyle/>
          <a:p>
            <a:pPr marL="457200" indent="-457200" algn="ctr">
              <a:spcBef>
                <a:spcPct val="50000"/>
              </a:spcBef>
            </a:pPr>
            <a:r>
              <a:rPr lang="en-US" sz="2800" dirty="0" smtClean="0">
                <a:latin typeface="Hurry Up" pitchFamily="2" charset="0"/>
                <a:ea typeface="Calibri" pitchFamily="34" charset="0"/>
                <a:cs typeface="Calibri" pitchFamily="34" charset="0"/>
              </a:rPr>
              <a:t>A</a:t>
            </a:r>
          </a:p>
          <a:p>
            <a:pPr marL="457200" indent="-457200" algn="ctr">
              <a:spcBef>
                <a:spcPct val="50000"/>
              </a:spcBef>
            </a:pPr>
            <a:r>
              <a:rPr lang="en-US" sz="2800" dirty="0" smtClean="0">
                <a:latin typeface="Hurry Up" pitchFamily="2" charset="0"/>
                <a:ea typeface="Calibri" pitchFamily="34" charset="0"/>
                <a:cs typeface="Calibri" pitchFamily="34" charset="0"/>
              </a:rPr>
              <a:t>U</a:t>
            </a:r>
          </a:p>
          <a:p>
            <a:pPr marL="457200" indent="-457200" algn="ctr">
              <a:spcBef>
                <a:spcPct val="50000"/>
              </a:spcBef>
            </a:pPr>
            <a:r>
              <a:rPr lang="en-US" sz="2800" dirty="0" smtClean="0">
                <a:latin typeface="Hurry Up" pitchFamily="2" charset="0"/>
                <a:ea typeface="Calibri" pitchFamily="34" charset="0"/>
                <a:cs typeface="Calibri" pitchFamily="34" charset="0"/>
              </a:rPr>
              <a:t>T</a:t>
            </a:r>
          </a:p>
          <a:p>
            <a:pPr marL="457200" indent="-457200" algn="ctr">
              <a:spcBef>
                <a:spcPct val="50000"/>
              </a:spcBef>
            </a:pPr>
            <a:r>
              <a:rPr lang="en-US" sz="2800" dirty="0" smtClean="0">
                <a:latin typeface="Hurry Up" pitchFamily="2" charset="0"/>
                <a:ea typeface="Calibri" pitchFamily="34" charset="0"/>
                <a:cs typeface="Calibri" pitchFamily="34" charset="0"/>
              </a:rPr>
              <a:t>O</a:t>
            </a:r>
          </a:p>
          <a:p>
            <a:pPr marL="457200" indent="-457200" algn="ctr">
              <a:spcBef>
                <a:spcPct val="50000"/>
              </a:spcBef>
            </a:pPr>
            <a:r>
              <a:rPr lang="en-US" sz="2800" dirty="0" smtClean="0">
                <a:latin typeface="Hurry Up" pitchFamily="2" charset="0"/>
                <a:ea typeface="Calibri" pitchFamily="34" charset="0"/>
                <a:cs typeface="Calibri" pitchFamily="34" charset="0"/>
              </a:rPr>
              <a:t>N</a:t>
            </a:r>
          </a:p>
          <a:p>
            <a:pPr marL="457200" indent="-457200" algn="ctr">
              <a:spcBef>
                <a:spcPct val="50000"/>
              </a:spcBef>
            </a:pPr>
            <a:r>
              <a:rPr lang="en-US" sz="2800" dirty="0" smtClean="0">
                <a:latin typeface="Hurry Up" pitchFamily="2" charset="0"/>
                <a:ea typeface="Calibri" pitchFamily="34" charset="0"/>
                <a:cs typeface="Calibri" pitchFamily="34" charset="0"/>
              </a:rPr>
              <a:t>O</a:t>
            </a:r>
          </a:p>
          <a:p>
            <a:pPr marL="457200" indent="-457200" algn="ctr">
              <a:spcBef>
                <a:spcPct val="50000"/>
              </a:spcBef>
            </a:pPr>
            <a:r>
              <a:rPr lang="en-US" sz="2800" dirty="0" smtClean="0">
                <a:latin typeface="Hurry Up" pitchFamily="2" charset="0"/>
                <a:ea typeface="Calibri" pitchFamily="34" charset="0"/>
                <a:cs typeface="Calibri" pitchFamily="34" charset="0"/>
              </a:rPr>
              <a:t>M</a:t>
            </a:r>
          </a:p>
          <a:p>
            <a:pPr marL="457200" indent="-457200" algn="ctr">
              <a:spcBef>
                <a:spcPct val="50000"/>
              </a:spcBef>
            </a:pPr>
            <a:r>
              <a:rPr lang="en-US" sz="2800" dirty="0" smtClean="0">
                <a:latin typeface="Hurry Up" pitchFamily="2" charset="0"/>
                <a:ea typeface="Calibri" pitchFamily="34" charset="0"/>
                <a:cs typeface="Calibri" pitchFamily="34" charset="0"/>
              </a:rPr>
              <a:t>y</a:t>
            </a:r>
            <a:endParaRPr lang="en-US" sz="2800" dirty="0">
              <a:latin typeface="Hurry Up" pitchFamily="2" charset="0"/>
              <a:ea typeface="Calibri" pitchFamily="34" charset="0"/>
              <a:cs typeface="Calibri" pitchFamily="34" charset="0"/>
            </a:endParaRPr>
          </a:p>
        </p:txBody>
      </p:sp>
      <p:sp>
        <p:nvSpPr>
          <p:cNvPr id="13315" name="Text Box 3"/>
          <p:cNvSpPr txBox="1">
            <a:spLocks noChangeArrowheads="1"/>
          </p:cNvSpPr>
          <p:nvPr/>
        </p:nvSpPr>
        <p:spPr bwMode="auto">
          <a:xfrm>
            <a:off x="0" y="0"/>
            <a:ext cx="9144000" cy="823913"/>
          </a:xfrm>
          <a:prstGeom prst="rect">
            <a:avLst/>
          </a:prstGeom>
          <a:noFill/>
          <a:ln w="9525">
            <a:noFill/>
            <a:miter lim="800000"/>
            <a:headEnd/>
            <a:tailEnd/>
          </a:ln>
        </p:spPr>
        <p:txBody>
          <a:bodyPr>
            <a:spAutoFit/>
          </a:bodyPr>
          <a:lstStyle/>
          <a:p>
            <a:pPr algn="ctr">
              <a:spcBef>
                <a:spcPct val="50000"/>
              </a:spcBef>
            </a:pPr>
            <a:r>
              <a:rPr lang="en-US" sz="4800" dirty="0" err="1" smtClean="0">
                <a:latin typeface="Gill Sans MT" pitchFamily="34" charset="0"/>
              </a:rPr>
              <a:t>Distinctives</a:t>
            </a:r>
            <a:endParaRPr lang="en-US" sz="4800" dirty="0">
              <a:latin typeface="Gill Sans MT" pitchFamily="34" charset="0"/>
            </a:endParaRPr>
          </a:p>
        </p:txBody>
      </p:sp>
      <p:sp>
        <p:nvSpPr>
          <p:cNvPr id="13316" name="Text Box 4"/>
          <p:cNvSpPr txBox="1">
            <a:spLocks noChangeArrowheads="1"/>
          </p:cNvSpPr>
          <p:nvPr/>
        </p:nvSpPr>
        <p:spPr bwMode="auto">
          <a:xfrm>
            <a:off x="3851920" y="838200"/>
            <a:ext cx="5292080" cy="5016758"/>
          </a:xfrm>
          <a:prstGeom prst="rect">
            <a:avLst/>
          </a:prstGeom>
          <a:noFill/>
          <a:ln w="9525">
            <a:noFill/>
            <a:miter lim="800000"/>
            <a:headEnd/>
            <a:tailEnd/>
          </a:ln>
        </p:spPr>
        <p:txBody>
          <a:bodyPr wrap="square">
            <a:spAutoFit/>
          </a:bodyPr>
          <a:lstStyle/>
          <a:p>
            <a:pPr algn="ctr">
              <a:spcBef>
                <a:spcPct val="50000"/>
              </a:spcBef>
            </a:pPr>
            <a:r>
              <a:rPr lang="en-US" sz="3200" dirty="0" smtClean="0">
                <a:latin typeface="Arial" charset="0"/>
                <a:ea typeface="Calibri" pitchFamily="34" charset="0"/>
                <a:cs typeface="Calibri" pitchFamily="34" charset="0"/>
              </a:rPr>
              <a:t>Every </a:t>
            </a:r>
            <a:r>
              <a:rPr lang="en-US" sz="3200" dirty="0">
                <a:latin typeface="Arial" charset="0"/>
                <a:ea typeface="Calibri" pitchFamily="34" charset="0"/>
                <a:cs typeface="Calibri" pitchFamily="34" charset="0"/>
              </a:rPr>
              <a:t>local </a:t>
            </a:r>
            <a:r>
              <a:rPr lang="en-US" sz="3200" dirty="0" smtClean="0">
                <a:latin typeface="Arial" charset="0"/>
                <a:ea typeface="Calibri" pitchFamily="34" charset="0"/>
                <a:cs typeface="Calibri" pitchFamily="34" charset="0"/>
              </a:rPr>
              <a:t>assembly </a:t>
            </a:r>
            <a:r>
              <a:rPr lang="en-US" sz="3200" dirty="0">
                <a:latin typeface="Arial" charset="0"/>
                <a:ea typeface="Calibri" pitchFamily="34" charset="0"/>
                <a:cs typeface="Calibri" pitchFamily="34" charset="0"/>
              </a:rPr>
              <a:t>governs itself without interference from any other </a:t>
            </a:r>
            <a:r>
              <a:rPr lang="en-US" sz="3200" dirty="0" smtClean="0">
                <a:latin typeface="Arial" charset="0"/>
                <a:ea typeface="Calibri" pitchFamily="34" charset="0"/>
                <a:cs typeface="Calibri" pitchFamily="34" charset="0"/>
              </a:rPr>
              <a:t>assembly, </a:t>
            </a:r>
            <a:r>
              <a:rPr lang="en-US" sz="3200" dirty="0">
                <a:latin typeface="Arial" charset="0"/>
                <a:ea typeface="Calibri" pitchFamily="34" charset="0"/>
                <a:cs typeface="Calibri" pitchFamily="34" charset="0"/>
              </a:rPr>
              <a:t>council, or man.  Every </a:t>
            </a:r>
            <a:r>
              <a:rPr lang="en-US" sz="3200" dirty="0" smtClean="0">
                <a:latin typeface="Arial" charset="0"/>
                <a:ea typeface="Calibri" pitchFamily="34" charset="0"/>
                <a:cs typeface="Calibri" pitchFamily="34" charset="0"/>
              </a:rPr>
              <a:t>local assembly </a:t>
            </a:r>
            <a:r>
              <a:rPr lang="en-US" sz="3200" dirty="0">
                <a:latin typeface="Arial" charset="0"/>
                <a:ea typeface="Calibri" pitchFamily="34" charset="0"/>
                <a:cs typeface="Calibri" pitchFamily="34" charset="0"/>
              </a:rPr>
              <a:t>is independent, although it may identify itself with other </a:t>
            </a:r>
            <a:r>
              <a:rPr lang="en-US" sz="3200" dirty="0" smtClean="0">
                <a:latin typeface="Arial" charset="0"/>
                <a:ea typeface="Calibri" pitchFamily="34" charset="0"/>
                <a:cs typeface="Calibri" pitchFamily="34" charset="0"/>
              </a:rPr>
              <a:t>assemblies for </a:t>
            </a:r>
            <a:r>
              <a:rPr lang="en-US" sz="3200" dirty="0">
                <a:latin typeface="Arial" charset="0"/>
                <a:ea typeface="Calibri" pitchFamily="34" charset="0"/>
                <a:cs typeface="Calibri" pitchFamily="34" charset="0"/>
              </a:rPr>
              <a:t>fellowship and mutual support of the Gospel.</a:t>
            </a:r>
          </a:p>
        </p:txBody>
      </p:sp>
      <p:sp>
        <p:nvSpPr>
          <p:cNvPr id="5" name="Slide Number Placeholder 4"/>
          <p:cNvSpPr>
            <a:spLocks noGrp="1"/>
          </p:cNvSpPr>
          <p:nvPr>
            <p:ph type="sldNum" sz="quarter" idx="12"/>
          </p:nvPr>
        </p:nvSpPr>
        <p:spPr/>
        <p:txBody>
          <a:bodyPr/>
          <a:lstStyle/>
          <a:p>
            <a:fld id="{38B00A1F-BB13-473B-B1A6-9F3B25524B7B}" type="slidenum">
              <a:rPr lang="en-CA" smtClean="0"/>
              <a:pPr/>
              <a:t>27</a:t>
            </a:fld>
            <a:endParaRPr lang="en-CA"/>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B00A1F-BB13-473B-B1A6-9F3B25524B7B}" type="slidenum">
              <a:rPr lang="en-CA" smtClean="0"/>
              <a:pPr/>
              <a:t>28</a:t>
            </a:fld>
            <a:endParaRPr lang="en-C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sz="3200" dirty="0" smtClean="0"/>
              <a:t>Self governing</a:t>
            </a:r>
          </a:p>
          <a:p>
            <a:r>
              <a:rPr lang="en-AU" sz="3200" dirty="0" smtClean="0"/>
              <a:t>Self supporting</a:t>
            </a:r>
          </a:p>
          <a:p>
            <a:r>
              <a:rPr lang="en-AU" sz="3200" dirty="0" smtClean="0"/>
              <a:t>Self propagating</a:t>
            </a:r>
            <a:endParaRPr lang="en-AU" sz="3200" dirty="0"/>
          </a:p>
        </p:txBody>
      </p:sp>
      <p:sp>
        <p:nvSpPr>
          <p:cNvPr id="3" name="Title 2"/>
          <p:cNvSpPr>
            <a:spLocks noGrp="1"/>
          </p:cNvSpPr>
          <p:nvPr>
            <p:ph type="title"/>
          </p:nvPr>
        </p:nvSpPr>
        <p:spPr/>
        <p:txBody>
          <a:bodyPr>
            <a:normAutofit fontScale="90000"/>
          </a:bodyPr>
          <a:lstStyle/>
          <a:p>
            <a:r>
              <a:rPr lang="en-AU" dirty="0" smtClean="0"/>
              <a:t>Three Aspects of the Local Church</a:t>
            </a:r>
            <a:endParaRPr lang="en-AU" dirty="0"/>
          </a:p>
        </p:txBody>
      </p:sp>
      <p:sp>
        <p:nvSpPr>
          <p:cNvPr id="4" name="Slide Number Placeholder 3"/>
          <p:cNvSpPr>
            <a:spLocks noGrp="1"/>
          </p:cNvSpPr>
          <p:nvPr>
            <p:ph type="sldNum" sz="quarter" idx="12"/>
          </p:nvPr>
        </p:nvSpPr>
        <p:spPr/>
        <p:txBody>
          <a:bodyPr/>
          <a:lstStyle/>
          <a:p>
            <a:fld id="{38B00A1F-BB13-473B-B1A6-9F3B25524B7B}" type="slidenum">
              <a:rPr lang="en-CA" smtClean="0"/>
              <a:pPr/>
              <a:t>3</a:t>
            </a:fld>
            <a:endParaRPr lang="en-CA"/>
          </a:p>
        </p:txBody>
      </p:sp>
      <p:pic>
        <p:nvPicPr>
          <p:cNvPr id="48130" name="Picture 2" descr="http://www.churchinteriors.com/carpet/images/pews-lg.jpg"/>
          <p:cNvPicPr>
            <a:picLocks noChangeAspect="1" noChangeArrowheads="1"/>
          </p:cNvPicPr>
          <p:nvPr/>
        </p:nvPicPr>
        <p:blipFill>
          <a:blip r:embed="rId3" cstate="print"/>
          <a:srcRect/>
          <a:stretch>
            <a:fillRect/>
          </a:stretch>
        </p:blipFill>
        <p:spPr bwMode="auto">
          <a:xfrm>
            <a:off x="2627784" y="3158970"/>
            <a:ext cx="4932040" cy="369903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err="1" smtClean="0"/>
              <a:t>Ekklesia</a:t>
            </a:r>
            <a:endParaRPr lang="en-CA" dirty="0" smtClean="0"/>
          </a:p>
          <a:p>
            <a:endParaRPr lang="en-CA" dirty="0" smtClean="0"/>
          </a:p>
          <a:p>
            <a:r>
              <a:rPr lang="en-CA" dirty="0" err="1" smtClean="0"/>
              <a:t>Ek</a:t>
            </a:r>
            <a:r>
              <a:rPr lang="en-CA" dirty="0" smtClean="0"/>
              <a:t> – out of</a:t>
            </a:r>
          </a:p>
          <a:p>
            <a:endParaRPr lang="en-CA" dirty="0" smtClean="0"/>
          </a:p>
          <a:p>
            <a:r>
              <a:rPr lang="en-CA" dirty="0" err="1" smtClean="0"/>
              <a:t>Klesia</a:t>
            </a:r>
            <a:r>
              <a:rPr lang="en-CA" dirty="0" smtClean="0"/>
              <a:t> – to call</a:t>
            </a:r>
            <a:endParaRPr lang="en-CA" dirty="0"/>
          </a:p>
          <a:p>
            <a:endParaRPr lang="en-CA" dirty="0"/>
          </a:p>
        </p:txBody>
      </p:sp>
      <p:sp>
        <p:nvSpPr>
          <p:cNvPr id="2" name="Title 1"/>
          <p:cNvSpPr>
            <a:spLocks noGrp="1"/>
          </p:cNvSpPr>
          <p:nvPr>
            <p:ph type="title"/>
          </p:nvPr>
        </p:nvSpPr>
        <p:spPr/>
        <p:txBody>
          <a:bodyPr/>
          <a:lstStyle/>
          <a:p>
            <a:r>
              <a:rPr lang="en-CA" dirty="0" smtClean="0"/>
              <a:t>Definition for “Church” in Greek</a:t>
            </a:r>
            <a:endParaRPr lang="en-CA" dirty="0"/>
          </a:p>
        </p:txBody>
      </p:sp>
      <p:pic>
        <p:nvPicPr>
          <p:cNvPr id="45058" name="Picture 2" descr="http://1.bp.blogspot.com/_-YtZC8Qnizg/S8qtRtHWN-I/AAAAAAAAAK8/jRt97JDKL_8/s1600/100_1829.JPG"/>
          <p:cNvPicPr>
            <a:picLocks noChangeAspect="1" noChangeArrowheads="1"/>
          </p:cNvPicPr>
          <p:nvPr/>
        </p:nvPicPr>
        <p:blipFill>
          <a:blip r:embed="rId3" cstate="print"/>
          <a:srcRect/>
          <a:stretch>
            <a:fillRect/>
          </a:stretch>
        </p:blipFill>
        <p:spPr bwMode="auto">
          <a:xfrm>
            <a:off x="4427984" y="3038325"/>
            <a:ext cx="4716700" cy="3847059"/>
          </a:xfrm>
          <a:prstGeom prst="rect">
            <a:avLst/>
          </a:prstGeom>
          <a:noFill/>
        </p:spPr>
      </p:pic>
      <p:sp>
        <p:nvSpPr>
          <p:cNvPr id="5" name="Slide Number Placeholder 4"/>
          <p:cNvSpPr>
            <a:spLocks noGrp="1"/>
          </p:cNvSpPr>
          <p:nvPr>
            <p:ph type="sldNum" sz="quarter" idx="12"/>
          </p:nvPr>
        </p:nvSpPr>
        <p:spPr/>
        <p:txBody>
          <a:bodyPr/>
          <a:lstStyle/>
          <a:p>
            <a:fld id="{38B00A1F-BB13-473B-B1A6-9F3B25524B7B}" type="slidenum">
              <a:rPr lang="en-CA" smtClean="0"/>
              <a:pPr/>
              <a:t>4</a:t>
            </a:fld>
            <a:endParaRPr lang="en-C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The Universal Church</a:t>
            </a:r>
          </a:p>
          <a:p>
            <a:r>
              <a:rPr lang="en-CA" dirty="0" smtClean="0"/>
              <a:t>The </a:t>
            </a:r>
            <a:r>
              <a:rPr lang="en-CA" smtClean="0"/>
              <a:t>Local Church</a:t>
            </a:r>
            <a:endParaRPr lang="en-CA" dirty="0"/>
          </a:p>
        </p:txBody>
      </p:sp>
      <p:sp>
        <p:nvSpPr>
          <p:cNvPr id="3" name="Title 2"/>
          <p:cNvSpPr>
            <a:spLocks noGrp="1"/>
          </p:cNvSpPr>
          <p:nvPr>
            <p:ph type="title"/>
          </p:nvPr>
        </p:nvSpPr>
        <p:spPr/>
        <p:txBody>
          <a:bodyPr/>
          <a:lstStyle/>
          <a:p>
            <a:r>
              <a:rPr lang="en-CA" dirty="0" smtClean="0"/>
              <a:t>Two aspects to the Church</a:t>
            </a:r>
            <a:endParaRPr lang="en-CA" dirty="0"/>
          </a:p>
        </p:txBody>
      </p:sp>
      <p:sp>
        <p:nvSpPr>
          <p:cNvPr id="4" name="Slide Number Placeholder 3"/>
          <p:cNvSpPr>
            <a:spLocks noGrp="1"/>
          </p:cNvSpPr>
          <p:nvPr>
            <p:ph type="sldNum" sz="quarter" idx="12"/>
          </p:nvPr>
        </p:nvSpPr>
        <p:spPr/>
        <p:txBody>
          <a:bodyPr/>
          <a:lstStyle/>
          <a:p>
            <a:fld id="{38B00A1F-BB13-473B-B1A6-9F3B25524B7B}" type="slidenum">
              <a:rPr lang="en-CA" smtClean="0"/>
              <a:pPr/>
              <a:t>5</a:t>
            </a:fld>
            <a:endParaRPr lang="en-C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dirty="0" smtClean="0"/>
          </a:p>
          <a:p>
            <a:endParaRPr lang="en-AU" dirty="0" smtClean="0"/>
          </a:p>
          <a:p>
            <a:r>
              <a:rPr lang="en-AU" dirty="0" smtClean="0"/>
              <a:t>Mat 16:18   ...and upon this rock I will build my church. </a:t>
            </a:r>
          </a:p>
          <a:p>
            <a:r>
              <a:rPr lang="en-AU" dirty="0" smtClean="0"/>
              <a:t>Eph 5:23  For the husband is the head of the wife, even as Christ is the head of the church: and he is the saviour of the body. </a:t>
            </a:r>
          </a:p>
          <a:p>
            <a:pPr>
              <a:buNone/>
            </a:pPr>
            <a:endParaRPr lang="en-CA" dirty="0" smtClean="0"/>
          </a:p>
          <a:p>
            <a:endParaRPr lang="en-CA" dirty="0"/>
          </a:p>
        </p:txBody>
      </p:sp>
      <p:sp>
        <p:nvSpPr>
          <p:cNvPr id="3" name="Title 2"/>
          <p:cNvSpPr>
            <a:spLocks noGrp="1"/>
          </p:cNvSpPr>
          <p:nvPr>
            <p:ph type="title"/>
          </p:nvPr>
        </p:nvSpPr>
        <p:spPr/>
        <p:txBody>
          <a:bodyPr/>
          <a:lstStyle/>
          <a:p>
            <a:r>
              <a:rPr lang="en-CA" dirty="0" smtClean="0"/>
              <a:t>The Universal Church</a:t>
            </a:r>
            <a:endParaRPr lang="en-CA" dirty="0"/>
          </a:p>
        </p:txBody>
      </p:sp>
      <p:sp>
        <p:nvSpPr>
          <p:cNvPr id="4" name="Slide Number Placeholder 3"/>
          <p:cNvSpPr>
            <a:spLocks noGrp="1"/>
          </p:cNvSpPr>
          <p:nvPr>
            <p:ph type="sldNum" sz="quarter" idx="12"/>
          </p:nvPr>
        </p:nvSpPr>
        <p:spPr/>
        <p:txBody>
          <a:bodyPr/>
          <a:lstStyle/>
          <a:p>
            <a:fld id="{38B00A1F-BB13-473B-B1A6-9F3B25524B7B}" type="slidenum">
              <a:rPr lang="en-CA" smtClean="0"/>
              <a:pPr/>
              <a:t>6</a:t>
            </a:fld>
            <a:endParaRPr lang="en-C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AU" dirty="0"/>
          </a:p>
        </p:txBody>
      </p:sp>
      <p:sp>
        <p:nvSpPr>
          <p:cNvPr id="4" name="Oval 3"/>
          <p:cNvSpPr/>
          <p:nvPr/>
        </p:nvSpPr>
        <p:spPr>
          <a:xfrm>
            <a:off x="107504" y="-27384"/>
            <a:ext cx="5184576" cy="5544616"/>
          </a:xfrm>
          <a:prstGeom prst="ellipse">
            <a:avLst/>
          </a:prstGeom>
          <a:solidFill>
            <a:srgbClr val="6CB0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solidFill>
                  <a:schemeClr val="tx1"/>
                </a:solidFill>
              </a:rPr>
              <a:t>ALL SAVED</a:t>
            </a:r>
          </a:p>
          <a:p>
            <a:pPr algn="ctr"/>
            <a:endParaRPr lang="en-AU" sz="2400" dirty="0" smtClean="0">
              <a:solidFill>
                <a:schemeClr val="tx1"/>
              </a:solidFill>
            </a:endParaRPr>
          </a:p>
          <a:p>
            <a:pPr algn="ctr"/>
            <a:r>
              <a:rPr lang="en-AU" sz="2400" dirty="0" smtClean="0">
                <a:solidFill>
                  <a:schemeClr val="tx1"/>
                </a:solidFill>
              </a:rPr>
              <a:t>Represents Many People From          Local Churches</a:t>
            </a:r>
            <a:endParaRPr lang="en-AU" sz="2400" dirty="0">
              <a:solidFill>
                <a:schemeClr val="tx1"/>
              </a:solidFill>
            </a:endParaRPr>
          </a:p>
        </p:txBody>
      </p:sp>
      <p:sp>
        <p:nvSpPr>
          <p:cNvPr id="5" name="Rectangle 4"/>
          <p:cNvSpPr/>
          <p:nvPr/>
        </p:nvSpPr>
        <p:spPr>
          <a:xfrm>
            <a:off x="467544" y="1065510"/>
            <a:ext cx="4464496" cy="923330"/>
          </a:xfrm>
          <a:prstGeom prst="rect">
            <a:avLst/>
          </a:prstGeom>
          <a:noFill/>
        </p:spPr>
        <p:txBody>
          <a:bodyPr wrap="none" lIns="91440" tIns="45720" rIns="91440" bIns="45720">
            <a:prstTxWarp prst="textDeflateBottom">
              <a:avLst/>
            </a:prstTxWarp>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Universal </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Church</a:t>
            </a:r>
          </a:p>
        </p:txBody>
      </p:sp>
      <p:sp>
        <p:nvSpPr>
          <p:cNvPr id="6" name="Down Arrow 5"/>
          <p:cNvSpPr/>
          <p:nvPr/>
        </p:nvSpPr>
        <p:spPr>
          <a:xfrm>
            <a:off x="1331640" y="5013176"/>
            <a:ext cx="288032" cy="93610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FFFF00"/>
              </a:solidFill>
            </a:endParaRPr>
          </a:p>
        </p:txBody>
      </p:sp>
      <p:sp>
        <p:nvSpPr>
          <p:cNvPr id="7" name="Down Arrow 6"/>
          <p:cNvSpPr/>
          <p:nvPr/>
        </p:nvSpPr>
        <p:spPr>
          <a:xfrm>
            <a:off x="3995936" y="4653136"/>
            <a:ext cx="288032" cy="93610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FFFF00"/>
              </a:solidFill>
            </a:endParaRPr>
          </a:p>
        </p:txBody>
      </p:sp>
      <p:sp>
        <p:nvSpPr>
          <p:cNvPr id="11" name="Rectangle 10"/>
          <p:cNvSpPr/>
          <p:nvPr/>
        </p:nvSpPr>
        <p:spPr>
          <a:xfrm>
            <a:off x="611560" y="5805264"/>
            <a:ext cx="3024336" cy="923330"/>
          </a:xfrm>
          <a:prstGeom prst="rect">
            <a:avLst/>
          </a:prstGeom>
          <a:noFill/>
        </p:spPr>
        <p:txBody>
          <a:bodyPr wrap="squar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Antioch</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12" name="Rectangle 11"/>
          <p:cNvSpPr/>
          <p:nvPr/>
        </p:nvSpPr>
        <p:spPr>
          <a:xfrm>
            <a:off x="3563888" y="5589240"/>
            <a:ext cx="3024336" cy="923330"/>
          </a:xfrm>
          <a:prstGeom prst="rect">
            <a:avLst/>
          </a:prstGeom>
          <a:noFill/>
        </p:spPr>
        <p:txBody>
          <a:bodyPr wrap="square" lIns="91440" tIns="45720" rIns="91440" bIns="45720">
            <a:spAutoFit/>
          </a:bodyPr>
          <a:lstStyle/>
          <a:p>
            <a:pPr algn="ct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Ephesus</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13" name="Right Arrow 12"/>
          <p:cNvSpPr/>
          <p:nvPr/>
        </p:nvSpPr>
        <p:spPr>
          <a:xfrm>
            <a:off x="4427984" y="4365104"/>
            <a:ext cx="1152128"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FFFF00"/>
              </a:solidFill>
            </a:endParaRPr>
          </a:p>
        </p:txBody>
      </p:sp>
      <p:sp>
        <p:nvSpPr>
          <p:cNvPr id="15" name="Rectangle 14"/>
          <p:cNvSpPr/>
          <p:nvPr/>
        </p:nvSpPr>
        <p:spPr>
          <a:xfrm>
            <a:off x="5652120" y="4077072"/>
            <a:ext cx="3491880" cy="923330"/>
          </a:xfrm>
          <a:prstGeom prst="rect">
            <a:avLst/>
          </a:prstGeom>
          <a:noFill/>
        </p:spPr>
        <p:txBody>
          <a:bodyPr wrap="square" lIns="91440" tIns="45720" rIns="91440" bIns="45720">
            <a:spAutoFit/>
          </a:bodyPr>
          <a:lstStyle/>
          <a:p>
            <a:pPr algn="ct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Jerusalem</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16" name="Right Arrow 15"/>
          <p:cNvSpPr/>
          <p:nvPr/>
        </p:nvSpPr>
        <p:spPr>
          <a:xfrm>
            <a:off x="4932040" y="3429000"/>
            <a:ext cx="1152128"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FFFF00"/>
              </a:solidFill>
            </a:endParaRPr>
          </a:p>
        </p:txBody>
      </p:sp>
      <p:sp>
        <p:nvSpPr>
          <p:cNvPr id="17" name="Right Arrow 16"/>
          <p:cNvSpPr/>
          <p:nvPr/>
        </p:nvSpPr>
        <p:spPr>
          <a:xfrm>
            <a:off x="5076056" y="2636912"/>
            <a:ext cx="1152128"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FFFF00"/>
              </a:solidFill>
            </a:endParaRPr>
          </a:p>
        </p:txBody>
      </p:sp>
      <p:sp>
        <p:nvSpPr>
          <p:cNvPr id="18" name="Right Arrow 17"/>
          <p:cNvSpPr/>
          <p:nvPr/>
        </p:nvSpPr>
        <p:spPr>
          <a:xfrm>
            <a:off x="5004048" y="1700808"/>
            <a:ext cx="1152128"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FFFF00"/>
              </a:solidFill>
            </a:endParaRPr>
          </a:p>
        </p:txBody>
      </p:sp>
      <p:sp>
        <p:nvSpPr>
          <p:cNvPr id="19" name="Rectangle 18"/>
          <p:cNvSpPr/>
          <p:nvPr/>
        </p:nvSpPr>
        <p:spPr>
          <a:xfrm>
            <a:off x="6119664" y="3212976"/>
            <a:ext cx="3024336" cy="923330"/>
          </a:xfrm>
          <a:prstGeom prst="rect">
            <a:avLst/>
          </a:prstGeom>
          <a:noFill/>
        </p:spPr>
        <p:txBody>
          <a:bodyPr wrap="square" lIns="91440" tIns="45720" rIns="91440" bIns="45720">
            <a:spAutoFit/>
          </a:bodyPr>
          <a:lstStyle/>
          <a:p>
            <a:pPr algn="ct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Corinth</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20" name="Rectangle 19"/>
          <p:cNvSpPr/>
          <p:nvPr/>
        </p:nvSpPr>
        <p:spPr>
          <a:xfrm>
            <a:off x="6119664" y="2348880"/>
            <a:ext cx="3024336" cy="923330"/>
          </a:xfrm>
          <a:prstGeom prst="rect">
            <a:avLst/>
          </a:prstGeom>
          <a:noFill/>
        </p:spPr>
        <p:txBody>
          <a:bodyPr wrap="square" lIns="91440" tIns="45720" rIns="91440" bIns="45720">
            <a:spAutoFit/>
          </a:bodyPr>
          <a:lstStyle/>
          <a:p>
            <a:pPr algn="ctr"/>
            <a:r>
              <a:rPr lang="en-US" sz="54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Phillipi</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22" name="Rectangle 21"/>
          <p:cNvSpPr/>
          <p:nvPr/>
        </p:nvSpPr>
        <p:spPr>
          <a:xfrm>
            <a:off x="6119664" y="1412776"/>
            <a:ext cx="3024336" cy="923330"/>
          </a:xfrm>
          <a:prstGeom prst="rect">
            <a:avLst/>
          </a:prstGeom>
          <a:noFill/>
        </p:spPr>
        <p:txBody>
          <a:bodyPr wrap="square" lIns="91440" tIns="45720" rIns="91440" bIns="45720">
            <a:spAutoFit/>
          </a:bodyPr>
          <a:lstStyle/>
          <a:p>
            <a:pPr algn="ct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Galatia</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23" name="Rectangle 22"/>
          <p:cNvSpPr/>
          <p:nvPr/>
        </p:nvSpPr>
        <p:spPr>
          <a:xfrm>
            <a:off x="6119664" y="476672"/>
            <a:ext cx="3024336" cy="923330"/>
          </a:xfrm>
          <a:prstGeom prst="rect">
            <a:avLst/>
          </a:prstGeom>
          <a:noFill/>
        </p:spPr>
        <p:txBody>
          <a:bodyPr wrap="square" lIns="91440" tIns="45720" rIns="91440" bIns="45720">
            <a:spAutoFit/>
          </a:bodyPr>
          <a:lstStyle/>
          <a:p>
            <a:pPr algn="ctr"/>
            <a:r>
              <a:rPr lang="en-US" sz="54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Colosse</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24" name="Right Arrow 23"/>
          <p:cNvSpPr/>
          <p:nvPr/>
        </p:nvSpPr>
        <p:spPr>
          <a:xfrm>
            <a:off x="4499992" y="764704"/>
            <a:ext cx="1728192"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FFFF00"/>
              </a:solidFill>
            </a:endParaRPr>
          </a:p>
        </p:txBody>
      </p:sp>
      <p:sp>
        <p:nvSpPr>
          <p:cNvPr id="21" name="Slide Number Placeholder 20"/>
          <p:cNvSpPr>
            <a:spLocks noGrp="1"/>
          </p:cNvSpPr>
          <p:nvPr>
            <p:ph type="sldNum" sz="quarter" idx="12"/>
          </p:nvPr>
        </p:nvSpPr>
        <p:spPr/>
        <p:txBody>
          <a:bodyPr/>
          <a:lstStyle/>
          <a:p>
            <a:fld id="{38B00A1F-BB13-473B-B1A6-9F3B25524B7B}" type="slidenum">
              <a:rPr lang="en-CA" smtClean="0"/>
              <a:pPr/>
              <a:t>7</a:t>
            </a:fld>
            <a:endParaRPr lang="en-C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229600" cy="4525963"/>
          </a:xfrm>
        </p:spPr>
        <p:txBody>
          <a:bodyPr/>
          <a:lstStyle/>
          <a:p>
            <a:r>
              <a:rPr lang="en-AU" dirty="0" smtClean="0"/>
              <a:t>Act 20:28  Take heed therefore unto yourselves, and to all the </a:t>
            </a:r>
            <a:r>
              <a:rPr lang="en-AU" u="sng" dirty="0" smtClean="0"/>
              <a:t>flock</a:t>
            </a:r>
            <a:r>
              <a:rPr lang="en-AU" dirty="0" smtClean="0"/>
              <a:t>, over the which the Holy Ghost hath made you overseers, to feed the church of God, which he hath purchased with his own blood. </a:t>
            </a:r>
          </a:p>
          <a:p>
            <a:r>
              <a:rPr lang="en-AU" dirty="0" smtClean="0"/>
              <a:t>1Ti 3:5  (For if a man know not how to rule </a:t>
            </a:r>
            <a:r>
              <a:rPr lang="en-AU" u="sng" dirty="0" smtClean="0"/>
              <a:t>his own house</a:t>
            </a:r>
            <a:r>
              <a:rPr lang="en-AU" dirty="0" smtClean="0"/>
              <a:t>, how shall he take care of the church of God?)</a:t>
            </a:r>
          </a:p>
          <a:p>
            <a:pPr>
              <a:buNone/>
            </a:pPr>
            <a:endParaRPr lang="en-CA" dirty="0"/>
          </a:p>
        </p:txBody>
      </p:sp>
      <p:sp>
        <p:nvSpPr>
          <p:cNvPr id="4" name="Title 2"/>
          <p:cNvSpPr>
            <a:spLocks noGrp="1"/>
          </p:cNvSpPr>
          <p:nvPr>
            <p:ph type="title"/>
          </p:nvPr>
        </p:nvSpPr>
        <p:spPr>
          <a:xfrm>
            <a:off x="395536" y="-27384"/>
            <a:ext cx="8229600" cy="1143000"/>
          </a:xfrm>
        </p:spPr>
        <p:txBody>
          <a:bodyPr/>
          <a:lstStyle/>
          <a:p>
            <a:r>
              <a:rPr lang="en-CA" dirty="0" smtClean="0"/>
              <a:t>The Local Church</a:t>
            </a:r>
            <a:endParaRPr lang="en-CA" dirty="0"/>
          </a:p>
        </p:txBody>
      </p:sp>
      <p:sp>
        <p:nvSpPr>
          <p:cNvPr id="5" name="Slide Number Placeholder 4"/>
          <p:cNvSpPr>
            <a:spLocks noGrp="1"/>
          </p:cNvSpPr>
          <p:nvPr>
            <p:ph type="sldNum" sz="quarter" idx="12"/>
          </p:nvPr>
        </p:nvSpPr>
        <p:spPr/>
        <p:txBody>
          <a:bodyPr/>
          <a:lstStyle/>
          <a:p>
            <a:fld id="{38B00A1F-BB13-473B-B1A6-9F3B25524B7B}" type="slidenum">
              <a:rPr lang="en-CA" sz="1600" smtClean="0">
                <a:solidFill>
                  <a:srgbClr val="FF0000"/>
                </a:solidFill>
              </a:rPr>
              <a:pPr/>
              <a:t>8</a:t>
            </a:fld>
            <a:endParaRPr lang="en-CA" sz="1600" dirty="0">
              <a:solidFill>
                <a:srgbClr val="FF0000"/>
              </a:solidFill>
            </a:endParaRPr>
          </a:p>
        </p:txBody>
      </p:sp>
      <p:pic>
        <p:nvPicPr>
          <p:cNvPr id="38914" name="Picture 2" descr="http://www.lleynsheep.info/photos/Cragg%20Lleyns%20ewes.JPG"/>
          <p:cNvPicPr>
            <a:picLocks noChangeAspect="1" noChangeArrowheads="1"/>
          </p:cNvPicPr>
          <p:nvPr/>
        </p:nvPicPr>
        <p:blipFill>
          <a:blip r:embed="rId3" cstate="print"/>
          <a:srcRect/>
          <a:stretch>
            <a:fillRect/>
          </a:stretch>
        </p:blipFill>
        <p:spPr bwMode="auto">
          <a:xfrm>
            <a:off x="5004048" y="4031939"/>
            <a:ext cx="3768080" cy="282606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1Co 1:2  Unto the church of God which is at </a:t>
            </a:r>
            <a:r>
              <a:rPr lang="en-AU" u="sng" dirty="0" smtClean="0"/>
              <a:t>Corinth</a:t>
            </a:r>
            <a:r>
              <a:rPr lang="en-AU" dirty="0" smtClean="0"/>
              <a:t>, to them that are sanctified in Christ Jesus, called </a:t>
            </a:r>
            <a:r>
              <a:rPr lang="en-AU" i="1" dirty="0" smtClean="0"/>
              <a:t>to be saints...</a:t>
            </a:r>
          </a:p>
          <a:p>
            <a:r>
              <a:rPr lang="en-AU" dirty="0" smtClean="0"/>
              <a:t>1Th 1:1  Paul, and Silvanus, and </a:t>
            </a:r>
            <a:r>
              <a:rPr lang="en-AU" dirty="0" err="1" smtClean="0"/>
              <a:t>Timotheus</a:t>
            </a:r>
            <a:r>
              <a:rPr lang="en-AU" dirty="0" smtClean="0"/>
              <a:t>, unto the church of the </a:t>
            </a:r>
            <a:r>
              <a:rPr lang="en-AU" u="sng" dirty="0" smtClean="0"/>
              <a:t>Thessalonians</a:t>
            </a:r>
            <a:r>
              <a:rPr lang="en-AU" dirty="0" smtClean="0"/>
              <a:t> which is in God the Father and in the Lord Jesus Christ</a:t>
            </a:r>
          </a:p>
          <a:p>
            <a:endParaRPr lang="en-AU" dirty="0" smtClean="0"/>
          </a:p>
          <a:p>
            <a:r>
              <a:rPr lang="en-AU" dirty="0" smtClean="0"/>
              <a:t>Rom 16:16 The </a:t>
            </a:r>
            <a:r>
              <a:rPr lang="en-AU" u="sng" dirty="0" smtClean="0"/>
              <a:t>churches</a:t>
            </a:r>
            <a:r>
              <a:rPr lang="en-AU" dirty="0" smtClean="0"/>
              <a:t> of Christ greet you.</a:t>
            </a:r>
          </a:p>
          <a:p>
            <a:endParaRPr lang="en-AU" dirty="0" smtClean="0"/>
          </a:p>
          <a:p>
            <a:endParaRPr lang="en-AU" dirty="0"/>
          </a:p>
        </p:txBody>
      </p:sp>
      <p:sp>
        <p:nvSpPr>
          <p:cNvPr id="4" name="Title 2"/>
          <p:cNvSpPr>
            <a:spLocks noGrp="1"/>
          </p:cNvSpPr>
          <p:nvPr>
            <p:ph type="title"/>
          </p:nvPr>
        </p:nvSpPr>
        <p:spPr/>
        <p:txBody>
          <a:bodyPr/>
          <a:lstStyle/>
          <a:p>
            <a:r>
              <a:rPr lang="en-CA" dirty="0" smtClean="0"/>
              <a:t>The Local Church</a:t>
            </a:r>
            <a:endParaRPr lang="en-CA" dirty="0"/>
          </a:p>
        </p:txBody>
      </p:sp>
      <p:sp>
        <p:nvSpPr>
          <p:cNvPr id="5" name="Slide Number Placeholder 4"/>
          <p:cNvSpPr>
            <a:spLocks noGrp="1"/>
          </p:cNvSpPr>
          <p:nvPr>
            <p:ph type="sldNum" sz="quarter" idx="12"/>
          </p:nvPr>
        </p:nvSpPr>
        <p:spPr/>
        <p:txBody>
          <a:bodyPr/>
          <a:lstStyle/>
          <a:p>
            <a:fld id="{38B00A1F-BB13-473B-B1A6-9F3B25524B7B}" type="slidenum">
              <a:rPr lang="en-CA" smtClean="0"/>
              <a:pPr/>
              <a:t>9</a:t>
            </a:fld>
            <a:endParaRPr lang="en-CA"/>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9350</TotalTime>
  <Words>1924</Words>
  <Application>Microsoft Office PowerPoint</Application>
  <PresentationFormat>On-screen Show (4:3)</PresentationFormat>
  <Paragraphs>212</Paragraphs>
  <Slides>28</Slides>
  <Notes>23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Autonomy of the  Local Church</vt:lpstr>
      <vt:lpstr>Slide 2</vt:lpstr>
      <vt:lpstr>Three Aspects of the Local Church</vt:lpstr>
      <vt:lpstr>Definition for “Church” in Greek</vt:lpstr>
      <vt:lpstr>Two aspects to the Church</vt:lpstr>
      <vt:lpstr>The Universal Church</vt:lpstr>
      <vt:lpstr>Slide 7</vt:lpstr>
      <vt:lpstr>The Local Church</vt:lpstr>
      <vt:lpstr>The Local Church</vt:lpstr>
      <vt:lpstr>Slide 10</vt:lpstr>
      <vt:lpstr>Slide 11</vt:lpstr>
      <vt:lpstr>The Local Church</vt:lpstr>
      <vt:lpstr>Slide 13</vt:lpstr>
      <vt:lpstr>Slide 14</vt:lpstr>
      <vt:lpstr>Slide 15</vt:lpstr>
      <vt:lpstr>Slide 16</vt:lpstr>
      <vt:lpstr>Slide 17</vt:lpstr>
      <vt:lpstr>Slide 18</vt:lpstr>
      <vt:lpstr>Sending Funds</vt:lpstr>
      <vt:lpstr> In reference to elders</vt:lpstr>
      <vt:lpstr> In reference to elders</vt:lpstr>
      <vt:lpstr>We are Autonomous Meetings</vt:lpstr>
      <vt:lpstr>We have one Head...Jesus Christ</vt:lpstr>
      <vt:lpstr>Slide 24</vt:lpstr>
      <vt:lpstr>Slide 25</vt:lpstr>
      <vt:lpstr>What is not seen in Autonomy</vt:lpstr>
      <vt:lpstr>Slide 27</vt:lpstr>
      <vt:lpstr>Slide 28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Autonomy of the Local Church</dc:title>
  <dc:creator>Owner</dc:creator>
  <cp:lastModifiedBy>L D</cp:lastModifiedBy>
  <cp:revision>406</cp:revision>
  <dcterms:created xsi:type="dcterms:W3CDTF">2010-08-27T12:18:35Z</dcterms:created>
  <dcterms:modified xsi:type="dcterms:W3CDTF">2016-03-13T10:39:05Z</dcterms:modified>
</cp:coreProperties>
</file>